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Barlow Condensed Heavy" charset="1" panose="00000A06000000000000"/>
      <p:regular r:id="rId23"/>
    </p:embeddedFont>
    <p:embeddedFont>
      <p:font typeface="Inter Heavy" charset="1" panose="02000503000000020004"/>
      <p:regular r:id="rId24"/>
    </p:embeddedFont>
    <p:embeddedFont>
      <p:font typeface="Canva Sans Bold" charset="1" panose="020B0803030501040103"/>
      <p:regular r:id="rId25"/>
    </p:embeddedFont>
    <p:embeddedFont>
      <p:font typeface="Canva Sans" charset="1" panose="020B0503030501040103"/>
      <p:regular r:id="rId26"/>
    </p:embeddedFont>
    <p:embeddedFont>
      <p:font typeface="Inter Bold" charset="1" panose="020B0802030000000004"/>
      <p:regular r:id="rId27"/>
    </p:embeddedFont>
    <p:embeddedFont>
      <p:font typeface="Inter" charset="1" panose="020B0502030000000004"/>
      <p:regular r:id="rId28"/>
    </p:embeddedFont>
    <p:embeddedFont>
      <p:font typeface="Aileron Bold" charset="1" panose="00000800000000000000"/>
      <p:regular r:id="rId29"/>
    </p:embeddedFont>
    <p:embeddedFont>
      <p:font typeface="Aileron Heavy" charset="1" panose="00000A00000000000000"/>
      <p:regular r:id="rId30"/>
    </p:embeddedFont>
    <p:embeddedFont>
      <p:font typeface="Aileron Ultra-Bold" charset="1" panose="00000A00000000000000"/>
      <p:regular r:id="rId31"/>
    </p:embeddedFont>
    <p:embeddedFont>
      <p:font typeface="Aileron" charset="1" panose="00000500000000000000"/>
      <p:regular r:id="rId32"/>
    </p:embeddedFont>
    <p:embeddedFont>
      <p:font typeface="Akzidenz-Grotesk Heavy" charset="1" panose="0200050305000002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9.jpe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9.jpe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9.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9.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https://topdev.vn/blog/lam-quen-voi-kien-truc-serverless/" TargetMode="External" Type="http://schemas.openxmlformats.org/officeDocument/2006/relationships/hyperlink"/><Relationship Id="rId11" Target="https://www.datadoghq.com/knowledge-center/serverless-architecture/" TargetMode="External" Type="http://schemas.openxmlformats.org/officeDocument/2006/relationships/hyperlink"/><Relationship Id="rId2" Target="../media/image6.png" Type="http://schemas.openxmlformats.org/officeDocument/2006/relationships/image"/><Relationship Id="rId3" Target="../media/image7.svg" Type="http://schemas.openxmlformats.org/officeDocument/2006/relationships/image"/><Relationship Id="rId4" Target="../media/image42.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https://viblo.asia/p/gioi-thieu-ve-serverless-architecture-maGK74p9Zj2"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36521" y="3307946"/>
            <a:ext cx="2594369" cy="4588246"/>
            <a:chOff x="0" y="0"/>
            <a:chExt cx="683291" cy="1208427"/>
          </a:xfrm>
        </p:grpSpPr>
        <p:sp>
          <p:nvSpPr>
            <p:cNvPr name="Freeform 3" id="3"/>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4" id="4"/>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28700" y="-252231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557483"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412807" y="8799767"/>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208367" y="1720134"/>
            <a:ext cx="7079633" cy="7079633"/>
          </a:xfrm>
          <a:custGeom>
            <a:avLst/>
            <a:gdLst/>
            <a:ahLst/>
            <a:cxnLst/>
            <a:rect r="r" b="b" t="t" l="l"/>
            <a:pathLst>
              <a:path h="7079633" w="7079633">
                <a:moveTo>
                  <a:pt x="0" y="0"/>
                </a:moveTo>
                <a:lnTo>
                  <a:pt x="7079633" y="0"/>
                </a:lnTo>
                <a:lnTo>
                  <a:pt x="7079633" y="7079633"/>
                </a:lnTo>
                <a:lnTo>
                  <a:pt x="0" y="7079633"/>
                </a:lnTo>
                <a:lnTo>
                  <a:pt x="0" y="0"/>
                </a:lnTo>
                <a:close/>
              </a:path>
            </a:pathLst>
          </a:custGeom>
          <a:blipFill>
            <a:blip r:embed="rId6"/>
            <a:stretch>
              <a:fillRect l="0" t="0" r="0" b="0"/>
            </a:stretch>
          </a:blipFill>
        </p:spPr>
      </p:sp>
      <p:sp>
        <p:nvSpPr>
          <p:cNvPr name="TextBox 9" id="9"/>
          <p:cNvSpPr txBox="true"/>
          <p:nvPr/>
        </p:nvSpPr>
        <p:spPr>
          <a:xfrm rot="0">
            <a:off x="2412807" y="3028963"/>
            <a:ext cx="9734623" cy="3254226"/>
          </a:xfrm>
          <a:prstGeom prst="rect">
            <a:avLst/>
          </a:prstGeom>
        </p:spPr>
        <p:txBody>
          <a:bodyPr anchor="t" rtlCol="false" tIns="0" lIns="0" bIns="0" rIns="0">
            <a:spAutoFit/>
          </a:bodyPr>
          <a:lstStyle/>
          <a:p>
            <a:pPr algn="l">
              <a:lnSpc>
                <a:spcPts val="12564"/>
              </a:lnSpc>
            </a:pPr>
            <a:r>
              <a:rPr lang="en-US" sz="12198" b="true">
                <a:solidFill>
                  <a:srgbClr val="0E2F5F"/>
                </a:solidFill>
                <a:latin typeface="Barlow Condensed Heavy"/>
                <a:ea typeface="Barlow Condensed Heavy"/>
                <a:cs typeface="Barlow Condensed Heavy"/>
                <a:sym typeface="Barlow Condensed Heavy"/>
              </a:rPr>
              <a:t>SERVERLESS ARCHITECTURE</a:t>
            </a:r>
          </a:p>
        </p:txBody>
      </p:sp>
      <p:sp>
        <p:nvSpPr>
          <p:cNvPr name="TextBox 10" id="10"/>
          <p:cNvSpPr txBox="true"/>
          <p:nvPr/>
        </p:nvSpPr>
        <p:spPr>
          <a:xfrm rot="0">
            <a:off x="2412807" y="6590130"/>
            <a:ext cx="8215067" cy="648970"/>
          </a:xfrm>
          <a:prstGeom prst="rect">
            <a:avLst/>
          </a:prstGeom>
        </p:spPr>
        <p:txBody>
          <a:bodyPr anchor="t" rtlCol="false" tIns="0" lIns="0" bIns="0" rIns="0">
            <a:spAutoFit/>
          </a:bodyPr>
          <a:lstStyle/>
          <a:p>
            <a:pPr algn="l">
              <a:lnSpc>
                <a:spcPts val="5240"/>
              </a:lnSpc>
            </a:pPr>
            <a:r>
              <a:rPr lang="en-US" sz="4000" b="true">
                <a:solidFill>
                  <a:srgbClr val="021828"/>
                </a:solidFill>
                <a:latin typeface="Inter Heavy"/>
                <a:ea typeface="Inter Heavy"/>
                <a:cs typeface="Inter Heavy"/>
                <a:sym typeface="Inter Heavy"/>
              </a:rPr>
              <a:t>Thiết kế phần mềm - 22KTPM1</a:t>
            </a:r>
          </a:p>
        </p:txBody>
      </p:sp>
      <p:sp>
        <p:nvSpPr>
          <p:cNvPr name="TextBox 11" id="11"/>
          <p:cNvSpPr txBox="true"/>
          <p:nvPr/>
        </p:nvSpPr>
        <p:spPr>
          <a:xfrm rot="0">
            <a:off x="4079461" y="8742617"/>
            <a:ext cx="6548413" cy="514350"/>
          </a:xfrm>
          <a:prstGeom prst="rect">
            <a:avLst/>
          </a:prstGeom>
        </p:spPr>
        <p:txBody>
          <a:bodyPr anchor="t" rtlCol="false" tIns="0" lIns="0" bIns="0" rIns="0">
            <a:spAutoFit/>
          </a:bodyPr>
          <a:lstStyle/>
          <a:p>
            <a:pPr algn="ctr">
              <a:lnSpc>
                <a:spcPts val="4200"/>
              </a:lnSpc>
            </a:pPr>
            <a:r>
              <a:rPr lang="en-US" sz="3000" b="true">
                <a:solidFill>
                  <a:srgbClr val="000000"/>
                </a:solidFill>
                <a:latin typeface="Canva Sans Bold"/>
                <a:ea typeface="Canva Sans Bold"/>
                <a:cs typeface="Canva Sans Bold"/>
                <a:sym typeface="Canva Sans Bold"/>
              </a:rPr>
              <a:t>Trình bày</a:t>
            </a:r>
            <a:r>
              <a:rPr lang="en-US" sz="3000">
                <a:solidFill>
                  <a:srgbClr val="000000"/>
                </a:solidFill>
                <a:latin typeface="Canva Sans"/>
                <a:ea typeface="Canva Sans"/>
                <a:cs typeface="Canva Sans"/>
                <a:sym typeface="Canva Sans"/>
              </a:rPr>
              <a:t>: Nguyễn Bá An - 22127472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5083738" y="4900126"/>
            <a:ext cx="9299815" cy="0"/>
          </a:xfrm>
          <a:prstGeom prst="line">
            <a:avLst/>
          </a:prstGeom>
          <a:ln cap="flat" w="38100">
            <a:solidFill>
              <a:srgbClr val="5188CC"/>
            </a:solidFill>
            <a:prstDash val="solid"/>
            <a:headEnd type="none" len="sm" w="sm"/>
            <a:tailEnd type="none" len="sm" w="sm"/>
          </a:ln>
        </p:spPr>
      </p:sp>
      <p:grpSp>
        <p:nvGrpSpPr>
          <p:cNvPr name="Group 3" id="3"/>
          <p:cNvGrpSpPr/>
          <p:nvPr/>
        </p:nvGrpSpPr>
        <p:grpSpPr>
          <a:xfrm rot="0">
            <a:off x="4044420" y="4378450"/>
            <a:ext cx="1043351" cy="104335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8692311" y="4378450"/>
            <a:ext cx="1043351" cy="10433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3340202" y="4378450"/>
            <a:ext cx="1043351" cy="10433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394817" y="2782372"/>
            <a:ext cx="3353620" cy="5894830"/>
            <a:chOff x="0" y="0"/>
            <a:chExt cx="883258" cy="1552548"/>
          </a:xfrm>
        </p:grpSpPr>
        <p:sp>
          <p:nvSpPr>
            <p:cNvPr name="Freeform 13" id="1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14" id="1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5" id="15"/>
          <p:cNvSpPr/>
          <p:nvPr/>
        </p:nvSpPr>
        <p:spPr>
          <a:xfrm flipH="false" flipV="false" rot="5400000">
            <a:off x="4371201" y="470523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8260179" y="981075"/>
            <a:ext cx="8999121" cy="1677797"/>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Inter Heavy"/>
                <a:ea typeface="Inter Heavy"/>
                <a:cs typeface="Inter Heavy"/>
                <a:sym typeface="Inter Heavy"/>
              </a:rPr>
              <a:t>4.Thự</a:t>
            </a:r>
            <a:r>
              <a:rPr lang="en-US" b="true" sz="5199" strike="noStrike" u="none">
                <a:solidFill>
                  <a:srgbClr val="0E2F5F"/>
                </a:solidFill>
                <a:latin typeface="Inter Heavy"/>
                <a:ea typeface="Inter Heavy"/>
                <a:cs typeface="Inter Heavy"/>
                <a:sym typeface="Inter Heavy"/>
              </a:rPr>
              <a:t>c hành phát triển Serverless</a:t>
            </a:r>
          </a:p>
        </p:txBody>
      </p:sp>
      <p:sp>
        <p:nvSpPr>
          <p:cNvPr name="TextBox 17" id="17"/>
          <p:cNvSpPr txBox="true"/>
          <p:nvPr/>
        </p:nvSpPr>
        <p:spPr>
          <a:xfrm rot="0">
            <a:off x="4044420" y="5624124"/>
            <a:ext cx="3919098" cy="2957829"/>
          </a:xfrm>
          <a:prstGeom prst="rect">
            <a:avLst/>
          </a:prstGeom>
        </p:spPr>
        <p:txBody>
          <a:bodyPr anchor="t" rtlCol="false" tIns="0" lIns="0" bIns="0" rIns="0">
            <a:spAutoFit/>
          </a:bodyPr>
          <a:lstStyle/>
          <a:p>
            <a:pPr algn="just">
              <a:lnSpc>
                <a:spcPts val="3920"/>
              </a:lnSpc>
            </a:pPr>
            <a:r>
              <a:rPr lang="en-US" sz="2800" b="true">
                <a:solidFill>
                  <a:srgbClr val="0E2F5F"/>
                </a:solidFill>
                <a:latin typeface="Aileron Ultra-Bold"/>
                <a:ea typeface="Aileron Ultra-Bold"/>
                <a:cs typeface="Aileron Ultra-Bold"/>
                <a:sym typeface="Aileron Ultra-Bold"/>
              </a:rPr>
              <a:t>Sắp xếp mã: </a:t>
            </a:r>
            <a:r>
              <a:rPr lang="en-US" sz="2800">
                <a:solidFill>
                  <a:srgbClr val="0E2F5F"/>
                </a:solidFill>
                <a:latin typeface="Aileron"/>
                <a:ea typeface="Aileron"/>
                <a:cs typeface="Aileron"/>
                <a:sym typeface="Aileron"/>
              </a:rPr>
              <a:t>Chia nhỏ thành microservices, dùng kiểm soát phiên bản, tổ chức thư mục rõ ràng để dễ bảo trì và cộng tác.</a:t>
            </a:r>
          </a:p>
        </p:txBody>
      </p:sp>
      <p:sp>
        <p:nvSpPr>
          <p:cNvPr name="TextBox 18" id="18"/>
          <p:cNvSpPr txBox="true"/>
          <p:nvPr/>
        </p:nvSpPr>
        <p:spPr>
          <a:xfrm rot="0">
            <a:off x="8692311" y="5624124"/>
            <a:ext cx="3919098" cy="2462529"/>
          </a:xfrm>
          <a:prstGeom prst="rect">
            <a:avLst/>
          </a:prstGeom>
        </p:spPr>
        <p:txBody>
          <a:bodyPr anchor="t" rtlCol="false" tIns="0" lIns="0" bIns="0" rIns="0">
            <a:spAutoFit/>
          </a:bodyPr>
          <a:lstStyle/>
          <a:p>
            <a:pPr algn="just">
              <a:lnSpc>
                <a:spcPts val="3920"/>
              </a:lnSpc>
            </a:pPr>
            <a:r>
              <a:rPr lang="en-US" sz="2800" b="true">
                <a:solidFill>
                  <a:srgbClr val="0E2F5F"/>
                </a:solidFill>
                <a:latin typeface="Aileron Ultra-Bold"/>
                <a:ea typeface="Aileron Ultra-Bold"/>
                <a:cs typeface="Aileron Ultra-Bold"/>
                <a:sym typeface="Aileron Ultra-Bold"/>
              </a:rPr>
              <a:t>Bảo mật: </a:t>
            </a:r>
            <a:r>
              <a:rPr lang="en-US" sz="2800">
                <a:solidFill>
                  <a:srgbClr val="0E2F5F"/>
                </a:solidFill>
                <a:latin typeface="Aileron"/>
                <a:ea typeface="Aileron"/>
                <a:cs typeface="Aileron"/>
                <a:sym typeface="Aileron"/>
              </a:rPr>
              <a:t>Áp dụng kiểm soát truy cập, mã hóa, giám sát kỹ lưỡng, cập nhật phụ thuộc để giảm rủi ro.</a:t>
            </a:r>
          </a:p>
        </p:txBody>
      </p:sp>
      <p:sp>
        <p:nvSpPr>
          <p:cNvPr name="TextBox 19" id="19"/>
          <p:cNvSpPr txBox="true"/>
          <p:nvPr/>
        </p:nvSpPr>
        <p:spPr>
          <a:xfrm rot="0">
            <a:off x="13340202" y="5624124"/>
            <a:ext cx="3919098" cy="2462529"/>
          </a:xfrm>
          <a:prstGeom prst="rect">
            <a:avLst/>
          </a:prstGeom>
        </p:spPr>
        <p:txBody>
          <a:bodyPr anchor="t" rtlCol="false" tIns="0" lIns="0" bIns="0" rIns="0">
            <a:spAutoFit/>
          </a:bodyPr>
          <a:lstStyle/>
          <a:p>
            <a:pPr algn="just">
              <a:lnSpc>
                <a:spcPts val="3920"/>
              </a:lnSpc>
            </a:pPr>
            <a:r>
              <a:rPr lang="en-US" sz="2800" b="true">
                <a:solidFill>
                  <a:srgbClr val="0E2F5F"/>
                </a:solidFill>
                <a:latin typeface="Aileron Ultra-Bold"/>
                <a:ea typeface="Aileron Ultra-Bold"/>
                <a:cs typeface="Aileron Ultra-Bold"/>
                <a:sym typeface="Aileron Ultra-Bold"/>
              </a:rPr>
              <a:t>Hiệu suất: </a:t>
            </a:r>
            <a:r>
              <a:rPr lang="en-US" sz="2800">
                <a:solidFill>
                  <a:srgbClr val="0E2F5F"/>
                </a:solidFill>
                <a:latin typeface="Aileron"/>
                <a:ea typeface="Aileron"/>
                <a:cs typeface="Aileron"/>
                <a:sym typeface="Aileron"/>
              </a:rPr>
              <a:t>Giảm thời gian khởi động, tối ưu gói mã, dùng bộ nhớ đệm, theo dõi số liệu để tăng tốc phản hồi.</a:t>
            </a:r>
          </a:p>
        </p:txBody>
      </p:sp>
      <p:sp>
        <p:nvSpPr>
          <p:cNvPr name="Freeform 20" id="20"/>
          <p:cNvSpPr/>
          <p:nvPr/>
        </p:nvSpPr>
        <p:spPr>
          <a:xfrm flipH="false" flipV="false" rot="5400000">
            <a:off x="9019092" y="470523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5400000">
            <a:off x="13666983" y="470523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4" id="24"/>
          <p:cNvSpPr txBox="true"/>
          <p:nvPr/>
        </p:nvSpPr>
        <p:spPr>
          <a:xfrm rot="0">
            <a:off x="12759740" y="2953850"/>
            <a:ext cx="4499560" cy="523874"/>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Aileron Bold"/>
                <a:ea typeface="Aileron Bold"/>
                <a:cs typeface="Aileron Bold"/>
                <a:sym typeface="Aileron Bold"/>
              </a:rPr>
              <a:t>Thực</a:t>
            </a:r>
            <a:r>
              <a:rPr lang="en-US" b="true" sz="3000">
                <a:solidFill>
                  <a:srgbClr val="000000"/>
                </a:solidFill>
                <a:latin typeface="Aileron Bold"/>
                <a:ea typeface="Aileron Bold"/>
                <a:cs typeface="Aileron Bold"/>
                <a:sym typeface="Aileron Bold"/>
              </a:rPr>
              <a:t> hành Tốt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63170" y="5174169"/>
            <a:ext cx="4917769" cy="665701"/>
            <a:chOff x="0" y="0"/>
            <a:chExt cx="1295215" cy="175329"/>
          </a:xfrm>
        </p:grpSpPr>
        <p:sp>
          <p:nvSpPr>
            <p:cNvPr name="Freeform 3" id="3"/>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4" id="4"/>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8227384" y="7275993"/>
            <a:ext cx="4917769" cy="665701"/>
            <a:chOff x="0" y="0"/>
            <a:chExt cx="1295215" cy="175329"/>
          </a:xfrm>
        </p:grpSpPr>
        <p:sp>
          <p:nvSpPr>
            <p:cNvPr name="Freeform 6" id="6"/>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7" id="7"/>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8273401" y="3067704"/>
            <a:ext cx="4917769" cy="665701"/>
            <a:chOff x="0" y="0"/>
            <a:chExt cx="1295215" cy="175329"/>
          </a:xfrm>
        </p:grpSpPr>
        <p:sp>
          <p:nvSpPr>
            <p:cNvPr name="Freeform 9" id="9"/>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0" id="10"/>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7388529" y="3067704"/>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388529" y="5174169"/>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7388529" y="7280635"/>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655657" y="5581838"/>
            <a:ext cx="5650143" cy="3676462"/>
            <a:chOff x="0" y="0"/>
            <a:chExt cx="1488104" cy="968286"/>
          </a:xfrm>
        </p:grpSpPr>
        <p:sp>
          <p:nvSpPr>
            <p:cNvPr name="Freeform 15" id="15"/>
            <p:cNvSpPr/>
            <p:nvPr/>
          </p:nvSpPr>
          <p:spPr>
            <a:xfrm flipH="false" flipV="false" rot="0">
              <a:off x="0" y="0"/>
              <a:ext cx="1488104" cy="968286"/>
            </a:xfrm>
            <a:custGeom>
              <a:avLst/>
              <a:gdLst/>
              <a:ahLst/>
              <a:cxnLst/>
              <a:rect r="r" b="b" t="t" l="l"/>
              <a:pathLst>
                <a:path h="968286" w="1488104">
                  <a:moveTo>
                    <a:pt x="0" y="0"/>
                  </a:moveTo>
                  <a:lnTo>
                    <a:pt x="1488104" y="0"/>
                  </a:lnTo>
                  <a:lnTo>
                    <a:pt x="1488104" y="968286"/>
                  </a:lnTo>
                  <a:lnTo>
                    <a:pt x="0" y="968286"/>
                  </a:lnTo>
                  <a:close/>
                </a:path>
              </a:pathLst>
            </a:custGeom>
            <a:solidFill>
              <a:srgbClr val="E1EDFC"/>
            </a:solidFill>
          </p:spPr>
        </p:sp>
        <p:sp>
          <p:nvSpPr>
            <p:cNvPr name="TextBox 16" id="16"/>
            <p:cNvSpPr txBox="true"/>
            <p:nvPr/>
          </p:nvSpPr>
          <p:spPr>
            <a:xfrm>
              <a:off x="0" y="-47625"/>
              <a:ext cx="1488104" cy="1015911"/>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2932641" y="5581838"/>
            <a:ext cx="3676462" cy="36764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37978" b="-8615"/>
              </a:stretch>
            </a:blipFill>
          </p:spPr>
        </p:sp>
      </p:grpSp>
      <p:sp>
        <p:nvSpPr>
          <p:cNvPr name="Freeform 19" id="19"/>
          <p:cNvSpPr/>
          <p:nvPr/>
        </p:nvSpPr>
        <p:spPr>
          <a:xfrm flipH="false" flipV="false" rot="0">
            <a:off x="12367814" y="-1205189"/>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14384203" y="0"/>
            <a:ext cx="3903797" cy="10287000"/>
            <a:chOff x="0" y="0"/>
            <a:chExt cx="604800" cy="1593725"/>
          </a:xfrm>
        </p:grpSpPr>
        <p:sp>
          <p:nvSpPr>
            <p:cNvPr name="Freeform 21" id="21"/>
            <p:cNvSpPr/>
            <p:nvPr/>
          </p:nvSpPr>
          <p:spPr>
            <a:xfrm flipH="false" flipV="false" rot="0">
              <a:off x="0" y="0"/>
              <a:ext cx="604800" cy="1593725"/>
            </a:xfrm>
            <a:custGeom>
              <a:avLst/>
              <a:gdLst/>
              <a:ahLst/>
              <a:cxnLst/>
              <a:rect r="r" b="b" t="t" l="l"/>
              <a:pathLst>
                <a:path h="1593725" w="604800">
                  <a:moveTo>
                    <a:pt x="0" y="0"/>
                  </a:moveTo>
                  <a:lnTo>
                    <a:pt x="604800" y="0"/>
                  </a:lnTo>
                  <a:lnTo>
                    <a:pt x="604800" y="1593725"/>
                  </a:lnTo>
                  <a:lnTo>
                    <a:pt x="0" y="1593725"/>
                  </a:lnTo>
                  <a:close/>
                </a:path>
              </a:pathLst>
            </a:custGeom>
            <a:blipFill>
              <a:blip r:embed="rId7"/>
              <a:stretch>
                <a:fillRect l="-336648" t="0" r="-58210" b="0"/>
              </a:stretch>
            </a:blipFill>
          </p:spPr>
        </p:sp>
      </p:grpSp>
      <p:sp>
        <p:nvSpPr>
          <p:cNvPr name="TextBox 22" id="22"/>
          <p:cNvSpPr txBox="true"/>
          <p:nvPr/>
        </p:nvSpPr>
        <p:spPr>
          <a:xfrm rot="0">
            <a:off x="1028700" y="990600"/>
            <a:ext cx="6654579" cy="801370"/>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0E2F5F"/>
                </a:solidFill>
                <a:latin typeface="Inter Heavy"/>
                <a:ea typeface="Inter Heavy"/>
                <a:cs typeface="Inter Heavy"/>
                <a:sym typeface="Inter Heavy"/>
              </a:rPr>
              <a:t>5. Ứng</a:t>
            </a:r>
            <a:r>
              <a:rPr lang="en-US" b="true" sz="5000" strike="noStrike" u="none">
                <a:solidFill>
                  <a:srgbClr val="0E2F5F"/>
                </a:solidFill>
                <a:latin typeface="Inter Heavy"/>
                <a:ea typeface="Inter Heavy"/>
                <a:cs typeface="Inter Heavy"/>
                <a:sym typeface="Inter Heavy"/>
              </a:rPr>
              <a:t> dụng Thực tế</a:t>
            </a:r>
          </a:p>
        </p:txBody>
      </p:sp>
      <p:sp>
        <p:nvSpPr>
          <p:cNvPr name="TextBox 23" id="23"/>
          <p:cNvSpPr txBox="true"/>
          <p:nvPr/>
        </p:nvSpPr>
        <p:spPr>
          <a:xfrm rot="0">
            <a:off x="8249756" y="3771163"/>
            <a:ext cx="4919042" cy="1308098"/>
          </a:xfrm>
          <a:prstGeom prst="rect">
            <a:avLst/>
          </a:prstGeom>
        </p:spPr>
        <p:txBody>
          <a:bodyPr anchor="t" rtlCol="false" tIns="0" lIns="0" bIns="0" rIns="0">
            <a:spAutoFit/>
          </a:bodyPr>
          <a:lstStyle/>
          <a:p>
            <a:pPr algn="just">
              <a:lnSpc>
                <a:spcPts val="3500"/>
              </a:lnSpc>
            </a:pPr>
            <a:r>
              <a:rPr lang="en-US" sz="2500" b="true">
                <a:solidFill>
                  <a:srgbClr val="0E2F5F"/>
                </a:solidFill>
                <a:latin typeface="Aileron Ultra-Bold"/>
                <a:ea typeface="Aileron Ultra-Bold"/>
                <a:cs typeface="Aileron Ultra-Bold"/>
                <a:sym typeface="Aileron Ultra-Bold"/>
              </a:rPr>
              <a:t>Dùng AWS S3 và CloudFront để lưu trữ, tự động mở rộng, giảm chi phí, đơn giản hóa bảo trì.</a:t>
            </a:r>
          </a:p>
        </p:txBody>
      </p:sp>
      <p:sp>
        <p:nvSpPr>
          <p:cNvPr name="TextBox 24" id="24"/>
          <p:cNvSpPr txBox="true"/>
          <p:nvPr/>
        </p:nvSpPr>
        <p:spPr>
          <a:xfrm rot="0">
            <a:off x="8449578" y="5282597"/>
            <a:ext cx="4590969" cy="448308"/>
          </a:xfrm>
          <a:prstGeom prst="rect">
            <a:avLst/>
          </a:prstGeom>
        </p:spPr>
        <p:txBody>
          <a:bodyPr anchor="t" rtlCol="false" tIns="0" lIns="0" bIns="0" rIns="0">
            <a:spAutoFit/>
          </a:bodyPr>
          <a:lstStyle/>
          <a:p>
            <a:pPr algn="ctr" marL="0" indent="0" lvl="0">
              <a:lnSpc>
                <a:spcPts val="3640"/>
              </a:lnSpc>
              <a:spcBef>
                <a:spcPct val="0"/>
              </a:spcBef>
            </a:pPr>
            <a:r>
              <a:rPr lang="en-US" b="true" sz="2600">
                <a:solidFill>
                  <a:srgbClr val="FFFFFF"/>
                </a:solidFill>
                <a:latin typeface="Aileron Ultra-Bold"/>
                <a:ea typeface="Aileron Ultra-Bold"/>
                <a:cs typeface="Aileron Ultra-Bold"/>
                <a:sym typeface="Aileron Ultra-Bold"/>
              </a:rPr>
              <a:t>A</a:t>
            </a:r>
            <a:r>
              <a:rPr lang="en-US" b="true" sz="2600" strike="noStrike" u="none">
                <a:solidFill>
                  <a:srgbClr val="FFFFFF"/>
                </a:solidFill>
                <a:latin typeface="Aileron Ultra-Bold"/>
                <a:ea typeface="Aileron Ultra-Bold"/>
                <a:cs typeface="Aileron Ultra-Bold"/>
                <a:sym typeface="Aileron Ultra-Bold"/>
              </a:rPr>
              <a:t>PI</a:t>
            </a:r>
          </a:p>
        </p:txBody>
      </p:sp>
      <p:sp>
        <p:nvSpPr>
          <p:cNvPr name="TextBox 25" id="25"/>
          <p:cNvSpPr txBox="true"/>
          <p:nvPr/>
        </p:nvSpPr>
        <p:spPr>
          <a:xfrm rot="0">
            <a:off x="8413792" y="7384421"/>
            <a:ext cx="4590969" cy="448308"/>
          </a:xfrm>
          <a:prstGeom prst="rect">
            <a:avLst/>
          </a:prstGeom>
        </p:spPr>
        <p:txBody>
          <a:bodyPr anchor="t" rtlCol="false" tIns="0" lIns="0" bIns="0" rIns="0">
            <a:spAutoFit/>
          </a:bodyPr>
          <a:lstStyle/>
          <a:p>
            <a:pPr algn="ctr" marL="0" indent="0" lvl="0">
              <a:lnSpc>
                <a:spcPts val="3640"/>
              </a:lnSpc>
              <a:spcBef>
                <a:spcPct val="0"/>
              </a:spcBef>
            </a:pPr>
            <a:r>
              <a:rPr lang="en-US" b="true" sz="2600">
                <a:solidFill>
                  <a:srgbClr val="FFFFFF"/>
                </a:solidFill>
                <a:latin typeface="Aileron Ultra-Bold"/>
                <a:ea typeface="Aileron Ultra-Bold"/>
                <a:cs typeface="Aileron Ultra-Bold"/>
                <a:sym typeface="Aileron Ultra-Bold"/>
              </a:rPr>
              <a:t>J</a:t>
            </a:r>
            <a:r>
              <a:rPr lang="en-US" b="true" sz="2600" strike="noStrike" u="none">
                <a:solidFill>
                  <a:srgbClr val="FFFFFF"/>
                </a:solidFill>
                <a:latin typeface="Aileron Ultra-Bold"/>
                <a:ea typeface="Aileron Ultra-Bold"/>
                <a:cs typeface="Aileron Ultra-Bold"/>
                <a:sym typeface="Aileron Ultra-Bold"/>
              </a:rPr>
              <a:t>AMstack</a:t>
            </a:r>
          </a:p>
        </p:txBody>
      </p:sp>
      <p:sp>
        <p:nvSpPr>
          <p:cNvPr name="TextBox 26" id="26"/>
          <p:cNvSpPr txBox="true"/>
          <p:nvPr/>
        </p:nvSpPr>
        <p:spPr>
          <a:xfrm rot="0">
            <a:off x="9502344" y="3176132"/>
            <a:ext cx="2459882" cy="448308"/>
          </a:xfrm>
          <a:prstGeom prst="rect">
            <a:avLst/>
          </a:prstGeom>
        </p:spPr>
        <p:txBody>
          <a:bodyPr anchor="t" rtlCol="false" tIns="0" lIns="0" bIns="0" rIns="0">
            <a:spAutoFit/>
          </a:bodyPr>
          <a:lstStyle/>
          <a:p>
            <a:pPr algn="ctr">
              <a:lnSpc>
                <a:spcPts val="3640"/>
              </a:lnSpc>
            </a:pPr>
            <a:r>
              <a:rPr lang="en-US" sz="2600" b="true">
                <a:solidFill>
                  <a:srgbClr val="FFFFFF"/>
                </a:solidFill>
                <a:latin typeface="Aileron Ultra-Bold"/>
                <a:ea typeface="Aileron Ultra-Bold"/>
                <a:cs typeface="Aileron Ultra-Bold"/>
                <a:sym typeface="Aileron Ultra-Bold"/>
              </a:rPr>
              <a:t>Website tĩnh</a:t>
            </a:r>
          </a:p>
        </p:txBody>
      </p:sp>
      <p:sp>
        <p:nvSpPr>
          <p:cNvPr name="TextBox 27" id="27"/>
          <p:cNvSpPr txBox="true"/>
          <p:nvPr/>
        </p:nvSpPr>
        <p:spPr>
          <a:xfrm rot="0">
            <a:off x="8285541" y="5887495"/>
            <a:ext cx="4919042" cy="1243963"/>
          </a:xfrm>
          <a:prstGeom prst="rect">
            <a:avLst/>
          </a:prstGeom>
        </p:spPr>
        <p:txBody>
          <a:bodyPr anchor="t" rtlCol="false" tIns="0" lIns="0" bIns="0" rIns="0">
            <a:spAutoFit/>
          </a:bodyPr>
          <a:lstStyle/>
          <a:p>
            <a:pPr algn="just">
              <a:lnSpc>
                <a:spcPts val="3360"/>
              </a:lnSpc>
            </a:pPr>
            <a:r>
              <a:rPr lang="en-US" sz="2400" b="true">
                <a:solidFill>
                  <a:srgbClr val="0E2F5F"/>
                </a:solidFill>
                <a:latin typeface="Aileron Ultra-Bold"/>
                <a:ea typeface="Aileron Ultra-Bold"/>
                <a:cs typeface="Aileron Ultra-Bold"/>
                <a:sym typeface="Aileron Ultra-Bold"/>
              </a:rPr>
              <a:t>AWS Lambda giúp tạo API nhanh, xử lý lưu lượng biến động, phù hợp thương mại điện tử, IoT.</a:t>
            </a:r>
          </a:p>
        </p:txBody>
      </p:sp>
      <p:sp>
        <p:nvSpPr>
          <p:cNvPr name="TextBox 28" id="28"/>
          <p:cNvSpPr txBox="true"/>
          <p:nvPr/>
        </p:nvSpPr>
        <p:spPr>
          <a:xfrm rot="0">
            <a:off x="8274674" y="8089451"/>
            <a:ext cx="4919042" cy="1243963"/>
          </a:xfrm>
          <a:prstGeom prst="rect">
            <a:avLst/>
          </a:prstGeom>
        </p:spPr>
        <p:txBody>
          <a:bodyPr anchor="t" rtlCol="false" tIns="0" lIns="0" bIns="0" rIns="0">
            <a:spAutoFit/>
          </a:bodyPr>
          <a:lstStyle/>
          <a:p>
            <a:pPr algn="just">
              <a:lnSpc>
                <a:spcPts val="3360"/>
              </a:lnSpc>
            </a:pPr>
            <a:r>
              <a:rPr lang="en-US" sz="2400" b="true">
                <a:solidFill>
                  <a:srgbClr val="0E2F5F"/>
                </a:solidFill>
                <a:latin typeface="Aileron Ultra-Bold"/>
                <a:ea typeface="Aileron Ultra-Bold"/>
                <a:cs typeface="Aileron Ultra-Bold"/>
                <a:sym typeface="Aileron Ultra-Bold"/>
              </a:rPr>
              <a:t>Tích hợp FaaS, tăng tốc độ và khả năng mở rộng, tạo web động mà không cần quản lý máy chủ.</a:t>
            </a:r>
          </a:p>
        </p:txBody>
      </p:sp>
      <p:sp>
        <p:nvSpPr>
          <p:cNvPr name="Freeform 29" id="29"/>
          <p:cNvSpPr/>
          <p:nvPr/>
        </p:nvSpPr>
        <p:spPr>
          <a:xfrm flipH="false" flipV="false" rot="0">
            <a:off x="1028700" y="7252027"/>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10574039"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1" id="31"/>
          <p:cNvSpPr txBox="true"/>
          <p:nvPr/>
        </p:nvSpPr>
        <p:spPr>
          <a:xfrm rot="0">
            <a:off x="1028700" y="2938008"/>
            <a:ext cx="4499560" cy="523874"/>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Aileron Bold"/>
                <a:ea typeface="Aileron Bold"/>
                <a:cs typeface="Aileron Bold"/>
                <a:sym typeface="Aileron Bold"/>
              </a:rPr>
              <a:t>Serverless</a:t>
            </a:r>
            <a:r>
              <a:rPr lang="en-US" b="true" sz="3000">
                <a:solidFill>
                  <a:srgbClr val="000000"/>
                </a:solidFill>
                <a:latin typeface="Aileron Bold"/>
                <a:ea typeface="Aileron Bold"/>
                <a:cs typeface="Aileron Bold"/>
                <a:sym typeface="Aileron Bold"/>
              </a:rPr>
              <a:t> trong Web</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263170" y="5174169"/>
            <a:ext cx="4917769" cy="665701"/>
            <a:chOff x="0" y="0"/>
            <a:chExt cx="1295215" cy="175329"/>
          </a:xfrm>
        </p:grpSpPr>
        <p:sp>
          <p:nvSpPr>
            <p:cNvPr name="Freeform 3" id="3"/>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4" id="4"/>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8227384" y="7275993"/>
            <a:ext cx="4917769" cy="665701"/>
            <a:chOff x="0" y="0"/>
            <a:chExt cx="1295215" cy="175329"/>
          </a:xfrm>
        </p:grpSpPr>
        <p:sp>
          <p:nvSpPr>
            <p:cNvPr name="Freeform 6" id="6"/>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7" id="7"/>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8273401" y="3067704"/>
            <a:ext cx="4917769" cy="665701"/>
            <a:chOff x="0" y="0"/>
            <a:chExt cx="1295215" cy="175329"/>
          </a:xfrm>
        </p:grpSpPr>
        <p:sp>
          <p:nvSpPr>
            <p:cNvPr name="Freeform 9" id="9"/>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0" id="10"/>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7388529" y="3067704"/>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388529" y="5174169"/>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7388529" y="7280635"/>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655657" y="5581838"/>
            <a:ext cx="5650143" cy="3676462"/>
            <a:chOff x="0" y="0"/>
            <a:chExt cx="1488104" cy="968286"/>
          </a:xfrm>
        </p:grpSpPr>
        <p:sp>
          <p:nvSpPr>
            <p:cNvPr name="Freeform 15" id="15"/>
            <p:cNvSpPr/>
            <p:nvPr/>
          </p:nvSpPr>
          <p:spPr>
            <a:xfrm flipH="false" flipV="false" rot="0">
              <a:off x="0" y="0"/>
              <a:ext cx="1488104" cy="968286"/>
            </a:xfrm>
            <a:custGeom>
              <a:avLst/>
              <a:gdLst/>
              <a:ahLst/>
              <a:cxnLst/>
              <a:rect r="r" b="b" t="t" l="l"/>
              <a:pathLst>
                <a:path h="968286" w="1488104">
                  <a:moveTo>
                    <a:pt x="0" y="0"/>
                  </a:moveTo>
                  <a:lnTo>
                    <a:pt x="1488104" y="0"/>
                  </a:lnTo>
                  <a:lnTo>
                    <a:pt x="1488104" y="968286"/>
                  </a:lnTo>
                  <a:lnTo>
                    <a:pt x="0" y="968286"/>
                  </a:lnTo>
                  <a:close/>
                </a:path>
              </a:pathLst>
            </a:custGeom>
            <a:solidFill>
              <a:srgbClr val="E1EDFC"/>
            </a:solidFill>
          </p:spPr>
        </p:sp>
        <p:sp>
          <p:nvSpPr>
            <p:cNvPr name="TextBox 16" id="16"/>
            <p:cNvSpPr txBox="true"/>
            <p:nvPr/>
          </p:nvSpPr>
          <p:spPr>
            <a:xfrm>
              <a:off x="0" y="-47625"/>
              <a:ext cx="1488104" cy="1015911"/>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2932641" y="5581838"/>
            <a:ext cx="3676462" cy="367646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37978" b="-8615"/>
              </a:stretch>
            </a:blipFill>
          </p:spPr>
        </p:sp>
      </p:grpSp>
      <p:sp>
        <p:nvSpPr>
          <p:cNvPr name="Freeform 19" id="19"/>
          <p:cNvSpPr/>
          <p:nvPr/>
        </p:nvSpPr>
        <p:spPr>
          <a:xfrm flipH="false" flipV="false" rot="0">
            <a:off x="12367814" y="-1205189"/>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14384203" y="0"/>
            <a:ext cx="3903797" cy="10287000"/>
            <a:chOff x="0" y="0"/>
            <a:chExt cx="604800" cy="1593725"/>
          </a:xfrm>
        </p:grpSpPr>
        <p:sp>
          <p:nvSpPr>
            <p:cNvPr name="Freeform 21" id="21"/>
            <p:cNvSpPr/>
            <p:nvPr/>
          </p:nvSpPr>
          <p:spPr>
            <a:xfrm flipH="false" flipV="false" rot="0">
              <a:off x="0" y="0"/>
              <a:ext cx="604800" cy="1593725"/>
            </a:xfrm>
            <a:custGeom>
              <a:avLst/>
              <a:gdLst/>
              <a:ahLst/>
              <a:cxnLst/>
              <a:rect r="r" b="b" t="t" l="l"/>
              <a:pathLst>
                <a:path h="1593725" w="604800">
                  <a:moveTo>
                    <a:pt x="0" y="0"/>
                  </a:moveTo>
                  <a:lnTo>
                    <a:pt x="604800" y="0"/>
                  </a:lnTo>
                  <a:lnTo>
                    <a:pt x="604800" y="1593725"/>
                  </a:lnTo>
                  <a:lnTo>
                    <a:pt x="0" y="1593725"/>
                  </a:lnTo>
                  <a:close/>
                </a:path>
              </a:pathLst>
            </a:custGeom>
            <a:blipFill>
              <a:blip r:embed="rId7"/>
              <a:stretch>
                <a:fillRect l="-336648" t="0" r="-58210" b="0"/>
              </a:stretch>
            </a:blipFill>
          </p:spPr>
        </p:sp>
      </p:grpSp>
      <p:sp>
        <p:nvSpPr>
          <p:cNvPr name="TextBox 22" id="22"/>
          <p:cNvSpPr txBox="true"/>
          <p:nvPr/>
        </p:nvSpPr>
        <p:spPr>
          <a:xfrm rot="0">
            <a:off x="1028700" y="990600"/>
            <a:ext cx="6654579" cy="1609090"/>
          </a:xfrm>
          <a:prstGeom prst="rect">
            <a:avLst/>
          </a:prstGeom>
        </p:spPr>
        <p:txBody>
          <a:bodyPr anchor="t" rtlCol="false" tIns="0" lIns="0" bIns="0" rIns="0">
            <a:spAutoFit/>
          </a:bodyPr>
          <a:lstStyle/>
          <a:p>
            <a:pPr algn="l" marL="0" indent="0" lvl="0">
              <a:lnSpc>
                <a:spcPts val="6350"/>
              </a:lnSpc>
              <a:spcBef>
                <a:spcPct val="0"/>
              </a:spcBef>
            </a:pPr>
            <a:r>
              <a:rPr lang="en-US" b="true" sz="5000">
                <a:solidFill>
                  <a:srgbClr val="0E2F5F"/>
                </a:solidFill>
                <a:latin typeface="Inter Heavy"/>
                <a:ea typeface="Inter Heavy"/>
                <a:cs typeface="Inter Heavy"/>
                <a:sym typeface="Inter Heavy"/>
              </a:rPr>
              <a:t>5. Ứng</a:t>
            </a:r>
            <a:r>
              <a:rPr lang="en-US" b="true" sz="5000" strike="noStrike" u="none">
                <a:solidFill>
                  <a:srgbClr val="0E2F5F"/>
                </a:solidFill>
                <a:latin typeface="Inter Heavy"/>
                <a:ea typeface="Inter Heavy"/>
                <a:cs typeface="Inter Heavy"/>
                <a:sym typeface="Inter Heavy"/>
              </a:rPr>
              <a:t> dụng thực tế của Serverless</a:t>
            </a:r>
          </a:p>
        </p:txBody>
      </p:sp>
      <p:sp>
        <p:nvSpPr>
          <p:cNvPr name="TextBox 23" id="23"/>
          <p:cNvSpPr txBox="true"/>
          <p:nvPr/>
        </p:nvSpPr>
        <p:spPr>
          <a:xfrm rot="0">
            <a:off x="8249756" y="3771163"/>
            <a:ext cx="4919042" cy="1308098"/>
          </a:xfrm>
          <a:prstGeom prst="rect">
            <a:avLst/>
          </a:prstGeom>
        </p:spPr>
        <p:txBody>
          <a:bodyPr anchor="t" rtlCol="false" tIns="0" lIns="0" bIns="0" rIns="0">
            <a:spAutoFit/>
          </a:bodyPr>
          <a:lstStyle/>
          <a:p>
            <a:pPr algn="just">
              <a:lnSpc>
                <a:spcPts val="3500"/>
              </a:lnSpc>
            </a:pPr>
            <a:r>
              <a:rPr lang="en-US" sz="2500" b="true">
                <a:solidFill>
                  <a:srgbClr val="0E2F5F"/>
                </a:solidFill>
                <a:latin typeface="Aileron Ultra-Bold"/>
                <a:ea typeface="Aileron Ultra-Bold"/>
                <a:cs typeface="Aileron Ultra-Bold"/>
                <a:sym typeface="Aileron Ultra-Bold"/>
              </a:rPr>
              <a:t>AWS Lambda xử lý dữ liệu IoT, phân tích luồng, giúp phản ứng nhanh với sự kiện.</a:t>
            </a:r>
          </a:p>
        </p:txBody>
      </p:sp>
      <p:sp>
        <p:nvSpPr>
          <p:cNvPr name="TextBox 24" id="24"/>
          <p:cNvSpPr txBox="true"/>
          <p:nvPr/>
        </p:nvSpPr>
        <p:spPr>
          <a:xfrm rot="0">
            <a:off x="8449578" y="5282597"/>
            <a:ext cx="4590969" cy="448308"/>
          </a:xfrm>
          <a:prstGeom prst="rect">
            <a:avLst/>
          </a:prstGeom>
        </p:spPr>
        <p:txBody>
          <a:bodyPr anchor="t" rtlCol="false" tIns="0" lIns="0" bIns="0" rIns="0">
            <a:spAutoFit/>
          </a:bodyPr>
          <a:lstStyle/>
          <a:p>
            <a:pPr algn="ctr" marL="0" indent="0" lvl="0">
              <a:lnSpc>
                <a:spcPts val="3640"/>
              </a:lnSpc>
              <a:spcBef>
                <a:spcPct val="0"/>
              </a:spcBef>
            </a:pPr>
            <a:r>
              <a:rPr lang="en-US" b="true" sz="2600">
                <a:solidFill>
                  <a:srgbClr val="FFFFFF"/>
                </a:solidFill>
                <a:latin typeface="Aileron Ultra-Bold"/>
                <a:ea typeface="Aileron Ultra-Bold"/>
                <a:cs typeface="Aileron Ultra-Bold"/>
                <a:sym typeface="Aileron Ultra-Bold"/>
              </a:rPr>
              <a:t>Xử lý hàng loạt</a:t>
            </a:r>
          </a:p>
        </p:txBody>
      </p:sp>
      <p:sp>
        <p:nvSpPr>
          <p:cNvPr name="TextBox 25" id="25"/>
          <p:cNvSpPr txBox="true"/>
          <p:nvPr/>
        </p:nvSpPr>
        <p:spPr>
          <a:xfrm rot="0">
            <a:off x="8413792" y="7384421"/>
            <a:ext cx="4590969" cy="448308"/>
          </a:xfrm>
          <a:prstGeom prst="rect">
            <a:avLst/>
          </a:prstGeom>
        </p:spPr>
        <p:txBody>
          <a:bodyPr anchor="t" rtlCol="false" tIns="0" lIns="0" bIns="0" rIns="0">
            <a:spAutoFit/>
          </a:bodyPr>
          <a:lstStyle/>
          <a:p>
            <a:pPr algn="ctr" marL="0" indent="0" lvl="0">
              <a:lnSpc>
                <a:spcPts val="3640"/>
              </a:lnSpc>
              <a:spcBef>
                <a:spcPct val="0"/>
              </a:spcBef>
            </a:pPr>
            <a:r>
              <a:rPr lang="en-US" b="true" sz="2600">
                <a:solidFill>
                  <a:srgbClr val="FFFFFF"/>
                </a:solidFill>
                <a:latin typeface="Aileron Ultra-Bold"/>
                <a:ea typeface="Aileron Ultra-Bold"/>
                <a:cs typeface="Aileron Ultra-Bold"/>
                <a:sym typeface="Aileron Ultra-Bold"/>
              </a:rPr>
              <a:t>Luồng dữ liệu</a:t>
            </a:r>
          </a:p>
        </p:txBody>
      </p:sp>
      <p:sp>
        <p:nvSpPr>
          <p:cNvPr name="TextBox 26" id="26"/>
          <p:cNvSpPr txBox="true"/>
          <p:nvPr/>
        </p:nvSpPr>
        <p:spPr>
          <a:xfrm rot="0">
            <a:off x="9502344" y="3176132"/>
            <a:ext cx="2459882" cy="448308"/>
          </a:xfrm>
          <a:prstGeom prst="rect">
            <a:avLst/>
          </a:prstGeom>
        </p:spPr>
        <p:txBody>
          <a:bodyPr anchor="t" rtlCol="false" tIns="0" lIns="0" bIns="0" rIns="0">
            <a:spAutoFit/>
          </a:bodyPr>
          <a:lstStyle/>
          <a:p>
            <a:pPr algn="ctr">
              <a:lnSpc>
                <a:spcPts val="3640"/>
              </a:lnSpc>
            </a:pPr>
            <a:r>
              <a:rPr lang="en-US" sz="2600" b="true">
                <a:solidFill>
                  <a:srgbClr val="FFFFFF"/>
                </a:solidFill>
                <a:latin typeface="Aileron Ultra-Bold"/>
                <a:ea typeface="Aileron Ultra-Bold"/>
                <a:cs typeface="Aileron Ultra-Bold"/>
                <a:sym typeface="Aileron Ultra-Bold"/>
              </a:rPr>
              <a:t>Thời gian thực</a:t>
            </a:r>
          </a:p>
        </p:txBody>
      </p:sp>
      <p:sp>
        <p:nvSpPr>
          <p:cNvPr name="TextBox 27" id="27"/>
          <p:cNvSpPr txBox="true"/>
          <p:nvPr/>
        </p:nvSpPr>
        <p:spPr>
          <a:xfrm rot="0">
            <a:off x="8285541" y="5877970"/>
            <a:ext cx="4919042" cy="1308098"/>
          </a:xfrm>
          <a:prstGeom prst="rect">
            <a:avLst/>
          </a:prstGeom>
        </p:spPr>
        <p:txBody>
          <a:bodyPr anchor="t" rtlCol="false" tIns="0" lIns="0" bIns="0" rIns="0">
            <a:spAutoFit/>
          </a:bodyPr>
          <a:lstStyle/>
          <a:p>
            <a:pPr algn="just">
              <a:lnSpc>
                <a:spcPts val="3500"/>
              </a:lnSpc>
            </a:pPr>
            <a:r>
              <a:rPr lang="en-US" sz="2500" b="true">
                <a:solidFill>
                  <a:srgbClr val="0E2F5F"/>
                </a:solidFill>
                <a:latin typeface="Aileron Ultra-Bold"/>
                <a:ea typeface="Aileron Ultra-Bold"/>
                <a:cs typeface="Aileron Ultra-Bold"/>
                <a:sym typeface="Aileron Ultra-Bold"/>
              </a:rPr>
              <a:t>Netflix dùng serverless mã hóa video, xử lý dữ liệu lớn hiệu quả, giảm chi phí.</a:t>
            </a:r>
          </a:p>
        </p:txBody>
      </p:sp>
      <p:sp>
        <p:nvSpPr>
          <p:cNvPr name="TextBox 28" id="28"/>
          <p:cNvSpPr txBox="true"/>
          <p:nvPr/>
        </p:nvSpPr>
        <p:spPr>
          <a:xfrm rot="0">
            <a:off x="8274674" y="8079926"/>
            <a:ext cx="4919042" cy="1308098"/>
          </a:xfrm>
          <a:prstGeom prst="rect">
            <a:avLst/>
          </a:prstGeom>
        </p:spPr>
        <p:txBody>
          <a:bodyPr anchor="t" rtlCol="false" tIns="0" lIns="0" bIns="0" rIns="0">
            <a:spAutoFit/>
          </a:bodyPr>
          <a:lstStyle/>
          <a:p>
            <a:pPr algn="just">
              <a:lnSpc>
                <a:spcPts val="3500"/>
              </a:lnSpc>
            </a:pPr>
            <a:r>
              <a:rPr lang="en-US" sz="2500" b="true">
                <a:solidFill>
                  <a:srgbClr val="0E2F5F"/>
                </a:solidFill>
                <a:latin typeface="Aileron Ultra-Bold"/>
                <a:ea typeface="Aileron Ultra-Bold"/>
                <a:cs typeface="Aileron Ultra-Bold"/>
                <a:sym typeface="Aileron Ultra-Bold"/>
              </a:rPr>
              <a:t>Xử lý dữ liệu luồng, tối ưu tài nguyên, lý tưởng cho IoT, tài chính, thương mại điện tử.</a:t>
            </a:r>
          </a:p>
        </p:txBody>
      </p:sp>
      <p:sp>
        <p:nvSpPr>
          <p:cNvPr name="Freeform 29" id="29"/>
          <p:cNvSpPr/>
          <p:nvPr/>
        </p:nvSpPr>
        <p:spPr>
          <a:xfrm flipH="false" flipV="false" rot="0">
            <a:off x="1028700" y="7252027"/>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10574039" y="1028700"/>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1" id="31"/>
          <p:cNvSpPr txBox="true"/>
          <p:nvPr/>
        </p:nvSpPr>
        <p:spPr>
          <a:xfrm rot="0">
            <a:off x="1028700" y="2938008"/>
            <a:ext cx="4499560" cy="523874"/>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Aileron Bold"/>
                <a:ea typeface="Aileron Bold"/>
                <a:cs typeface="Aileron Bold"/>
                <a:sym typeface="Aileron Bold"/>
              </a:rPr>
              <a:t>Serverless tr</a:t>
            </a:r>
            <a:r>
              <a:rPr lang="en-US" b="true" sz="3000">
                <a:solidFill>
                  <a:srgbClr val="000000"/>
                </a:solidFill>
                <a:latin typeface="Aileron Bold"/>
                <a:ea typeface="Aileron Bold"/>
                <a:cs typeface="Aileron Bold"/>
                <a:sym typeface="Aileron Bold"/>
              </a:rPr>
              <a:t>ong Dữ liệu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351877" y="981075"/>
            <a:ext cx="8907423" cy="839597"/>
          </a:xfrm>
          <a:prstGeom prst="rect">
            <a:avLst/>
          </a:prstGeom>
        </p:spPr>
        <p:txBody>
          <a:bodyPr anchor="t" rtlCol="false" tIns="0" lIns="0" bIns="0" rIns="0">
            <a:spAutoFit/>
          </a:bodyPr>
          <a:lstStyle/>
          <a:p>
            <a:pPr algn="just" marL="0" indent="0" lvl="0">
              <a:lnSpc>
                <a:spcPts val="6603"/>
              </a:lnSpc>
              <a:spcBef>
                <a:spcPct val="0"/>
              </a:spcBef>
            </a:pPr>
            <a:r>
              <a:rPr lang="en-US" b="true" sz="5199">
                <a:solidFill>
                  <a:srgbClr val="0E2F5F"/>
                </a:solidFill>
                <a:latin typeface="Inter Heavy"/>
                <a:ea typeface="Inter Heavy"/>
                <a:cs typeface="Inter Heavy"/>
                <a:sym typeface="Inter Heavy"/>
              </a:rPr>
              <a:t>6. De</a:t>
            </a:r>
            <a:r>
              <a:rPr lang="en-US" b="true" sz="5199" strike="noStrike" u="none">
                <a:solidFill>
                  <a:srgbClr val="0E2F5F"/>
                </a:solidFill>
                <a:latin typeface="Inter Heavy"/>
                <a:ea typeface="Inter Heavy"/>
                <a:cs typeface="Inter Heavy"/>
                <a:sym typeface="Inter Heavy"/>
              </a:rPr>
              <a:t>mo Thực hành</a:t>
            </a:r>
          </a:p>
        </p:txBody>
      </p:sp>
      <p:grpSp>
        <p:nvGrpSpPr>
          <p:cNvPr name="Group 3" id="3"/>
          <p:cNvGrpSpPr/>
          <p:nvPr/>
        </p:nvGrpSpPr>
        <p:grpSpPr>
          <a:xfrm rot="0">
            <a:off x="4243241" y="4207512"/>
            <a:ext cx="14540478" cy="4534957"/>
            <a:chOff x="0" y="0"/>
            <a:chExt cx="3829591" cy="1194392"/>
          </a:xfrm>
        </p:grpSpPr>
        <p:sp>
          <p:nvSpPr>
            <p:cNvPr name="Freeform 4" id="4"/>
            <p:cNvSpPr/>
            <p:nvPr/>
          </p:nvSpPr>
          <p:spPr>
            <a:xfrm flipH="false" flipV="false" rot="0">
              <a:off x="0" y="0"/>
              <a:ext cx="3829591" cy="1194392"/>
            </a:xfrm>
            <a:custGeom>
              <a:avLst/>
              <a:gdLst/>
              <a:ahLst/>
              <a:cxnLst/>
              <a:rect r="r" b="b" t="t" l="l"/>
              <a:pathLst>
                <a:path h="1194392" w="3829591">
                  <a:moveTo>
                    <a:pt x="7987" y="0"/>
                  </a:moveTo>
                  <a:lnTo>
                    <a:pt x="3821604" y="0"/>
                  </a:lnTo>
                  <a:cubicBezTo>
                    <a:pt x="3823723" y="0"/>
                    <a:pt x="3825754" y="841"/>
                    <a:pt x="3827252" y="2339"/>
                  </a:cubicBezTo>
                  <a:cubicBezTo>
                    <a:pt x="3828750" y="3837"/>
                    <a:pt x="3829591" y="5868"/>
                    <a:pt x="3829591" y="7987"/>
                  </a:cubicBezTo>
                  <a:lnTo>
                    <a:pt x="3829591" y="1186405"/>
                  </a:lnTo>
                  <a:cubicBezTo>
                    <a:pt x="3829591" y="1188523"/>
                    <a:pt x="3828750" y="1190555"/>
                    <a:pt x="3827252" y="1192053"/>
                  </a:cubicBezTo>
                  <a:cubicBezTo>
                    <a:pt x="3825754" y="1193550"/>
                    <a:pt x="3823723" y="1194392"/>
                    <a:pt x="3821604" y="1194392"/>
                  </a:cubicBezTo>
                  <a:lnTo>
                    <a:pt x="7987" y="1194392"/>
                  </a:lnTo>
                  <a:cubicBezTo>
                    <a:pt x="5868" y="1194392"/>
                    <a:pt x="3837" y="1193550"/>
                    <a:pt x="2339" y="1192053"/>
                  </a:cubicBezTo>
                  <a:cubicBezTo>
                    <a:pt x="841" y="1190555"/>
                    <a:pt x="0" y="1188523"/>
                    <a:pt x="0" y="1186405"/>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sp>
        <p:sp>
          <p:nvSpPr>
            <p:cNvPr name="TextBox 5" id="5"/>
            <p:cNvSpPr txBox="true"/>
            <p:nvPr/>
          </p:nvSpPr>
          <p:spPr>
            <a:xfrm>
              <a:off x="0" y="-47625"/>
              <a:ext cx="3829591" cy="1242017"/>
            </a:xfrm>
            <a:prstGeom prst="rect">
              <a:avLst/>
            </a:prstGeom>
          </p:spPr>
          <p:txBody>
            <a:bodyPr anchor="ctr" rtlCol="false" tIns="50800" lIns="50800" bIns="50800" rIns="50800"/>
            <a:lstStyle/>
            <a:p>
              <a:pPr algn="ctr">
                <a:lnSpc>
                  <a:spcPts val="2800"/>
                </a:lnSpc>
              </a:pPr>
            </a:p>
          </p:txBody>
        </p:sp>
      </p:grpSp>
      <p:sp>
        <p:nvSpPr>
          <p:cNvPr name="AutoShape 6" id="6"/>
          <p:cNvSpPr/>
          <p:nvPr/>
        </p:nvSpPr>
        <p:spPr>
          <a:xfrm>
            <a:off x="6859775" y="4012618"/>
            <a:ext cx="12960534" cy="0"/>
          </a:xfrm>
          <a:prstGeom prst="line">
            <a:avLst/>
          </a:prstGeom>
          <a:ln cap="flat" w="38100">
            <a:solidFill>
              <a:srgbClr val="5188CC"/>
            </a:solidFill>
            <a:prstDash val="solid"/>
            <a:headEnd type="none" len="sm" w="sm"/>
            <a:tailEnd type="none" len="sm" w="sm"/>
          </a:ln>
        </p:spPr>
      </p:sp>
      <p:grpSp>
        <p:nvGrpSpPr>
          <p:cNvPr name="Group 7" id="7"/>
          <p:cNvGrpSpPr/>
          <p:nvPr/>
        </p:nvGrpSpPr>
        <p:grpSpPr>
          <a:xfrm rot="0">
            <a:off x="6301098" y="3804920"/>
            <a:ext cx="890951" cy="89095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0554785" y="3762036"/>
            <a:ext cx="890951" cy="89095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4808471" y="3719152"/>
            <a:ext cx="890951" cy="8909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5400000">
            <a:off x="6561205" y="405550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5400000">
            <a:off x="10805367" y="4012618"/>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15049528" y="3969734"/>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0" y="-27349"/>
            <a:ext cx="3176441" cy="10287000"/>
            <a:chOff x="0" y="0"/>
            <a:chExt cx="492114" cy="1593725"/>
          </a:xfrm>
        </p:grpSpPr>
        <p:sp>
          <p:nvSpPr>
            <p:cNvPr name="Freeform 20" id="20"/>
            <p:cNvSpPr/>
            <p:nvPr/>
          </p:nvSpPr>
          <p:spPr>
            <a:xfrm flipH="false" flipV="false" rot="0">
              <a:off x="0" y="0"/>
              <a:ext cx="492114" cy="1593725"/>
            </a:xfrm>
            <a:custGeom>
              <a:avLst/>
              <a:gdLst/>
              <a:ahLst/>
              <a:cxnLst/>
              <a:rect r="r" b="b" t="t" l="l"/>
              <a:pathLst>
                <a:path h="1593725" w="492114">
                  <a:moveTo>
                    <a:pt x="0" y="0"/>
                  </a:moveTo>
                  <a:lnTo>
                    <a:pt x="492114" y="0"/>
                  </a:lnTo>
                  <a:lnTo>
                    <a:pt x="492114" y="1593725"/>
                  </a:lnTo>
                  <a:lnTo>
                    <a:pt x="0" y="1593725"/>
                  </a:lnTo>
                  <a:close/>
                </a:path>
              </a:pathLst>
            </a:custGeom>
            <a:blipFill>
              <a:blip r:embed="rId4"/>
              <a:stretch>
                <a:fillRect l="-508174" t="0" r="0" b="0"/>
              </a:stretch>
            </a:blipFill>
          </p:spPr>
        </p:sp>
      </p:grpSp>
      <p:sp>
        <p:nvSpPr>
          <p:cNvPr name="Freeform 21" id="21"/>
          <p:cNvSpPr/>
          <p:nvPr/>
        </p:nvSpPr>
        <p:spPr>
          <a:xfrm flipH="false" flipV="false" rot="0">
            <a:off x="4243241" y="-18459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6032840" y="887921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8945374" y="2152312"/>
            <a:ext cx="6308573" cy="523874"/>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Aileron Bold"/>
                <a:ea typeface="Aileron Bold"/>
                <a:cs typeface="Aileron Bold"/>
                <a:sym typeface="Aileron Bold"/>
              </a:rPr>
              <a:t>Thiết</a:t>
            </a:r>
            <a:r>
              <a:rPr lang="en-US" b="true" sz="3000">
                <a:solidFill>
                  <a:srgbClr val="000000"/>
                </a:solidFill>
                <a:latin typeface="Aileron Bold"/>
                <a:ea typeface="Aileron Bold"/>
                <a:cs typeface="Aileron Bold"/>
                <a:sym typeface="Aileron Bold"/>
              </a:rPr>
              <a:t> lập Hàm Serverless</a:t>
            </a:r>
          </a:p>
        </p:txBody>
      </p:sp>
      <p:sp>
        <p:nvSpPr>
          <p:cNvPr name="TextBox 24" id="24"/>
          <p:cNvSpPr txBox="true"/>
          <p:nvPr/>
        </p:nvSpPr>
        <p:spPr>
          <a:xfrm rot="0">
            <a:off x="4891221" y="4924471"/>
            <a:ext cx="10158307" cy="3190874"/>
          </a:xfrm>
          <a:prstGeom prst="rect">
            <a:avLst/>
          </a:prstGeom>
        </p:spPr>
        <p:txBody>
          <a:bodyPr anchor="t" rtlCol="false" tIns="0" lIns="0" bIns="0" rIns="0">
            <a:spAutoFit/>
          </a:bodyPr>
          <a:lstStyle/>
          <a:p>
            <a:pPr algn="l" marL="647711" indent="-323856" lvl="1">
              <a:lnSpc>
                <a:spcPts val="4200"/>
              </a:lnSpc>
              <a:spcBef>
                <a:spcPct val="0"/>
              </a:spcBef>
              <a:buFont typeface="Arial"/>
              <a:buChar char="•"/>
            </a:pPr>
            <a:r>
              <a:rPr lang="en-US" b="true" sz="3000">
                <a:solidFill>
                  <a:srgbClr val="000000"/>
                </a:solidFill>
                <a:latin typeface="Aileron Bold"/>
                <a:ea typeface="Aileron Bold"/>
                <a:cs typeface="Aileron Bold"/>
                <a:sym typeface="Aileron Bold"/>
              </a:rPr>
              <a:t>Chuẩn bị: </a:t>
            </a:r>
            <a:r>
              <a:rPr lang="en-US" sz="3000">
                <a:solidFill>
                  <a:srgbClr val="000000"/>
                </a:solidFill>
                <a:latin typeface="Aileron"/>
                <a:ea typeface="Aileron"/>
                <a:cs typeface="Aileron"/>
                <a:sym typeface="Aileron"/>
              </a:rPr>
              <a:t>Chọn nhà c</a:t>
            </a:r>
            <a:r>
              <a:rPr lang="en-US" sz="3000">
                <a:solidFill>
                  <a:srgbClr val="000000"/>
                </a:solidFill>
                <a:latin typeface="Aileron"/>
                <a:ea typeface="Aileron"/>
                <a:cs typeface="Aileron"/>
                <a:sym typeface="Aileron"/>
              </a:rPr>
              <a:t>ung cấp (AWS, Azure), cài CLI, cấu hình tài khoản và quyền truy cập.</a:t>
            </a:r>
          </a:p>
          <a:p>
            <a:pPr algn="l" marL="647711" indent="-323856" lvl="1">
              <a:lnSpc>
                <a:spcPts val="4200"/>
              </a:lnSpc>
              <a:spcBef>
                <a:spcPct val="0"/>
              </a:spcBef>
              <a:buFont typeface="Arial"/>
              <a:buChar char="•"/>
            </a:pPr>
            <a:r>
              <a:rPr lang="en-US" b="true" sz="3000">
                <a:solidFill>
                  <a:srgbClr val="000000"/>
                </a:solidFill>
                <a:latin typeface="Aileron Bold"/>
                <a:ea typeface="Aileron Bold"/>
                <a:cs typeface="Aileron Bold"/>
                <a:sym typeface="Aileron Bold"/>
              </a:rPr>
              <a:t>Viết hàm: </a:t>
            </a:r>
            <a:r>
              <a:rPr lang="en-US" sz="3000">
                <a:solidFill>
                  <a:srgbClr val="000000"/>
                </a:solidFill>
                <a:latin typeface="Aileron"/>
                <a:ea typeface="Aileron"/>
                <a:cs typeface="Aileron"/>
                <a:sym typeface="Aileron"/>
              </a:rPr>
              <a:t>Mã ngắn gọn, xử lý đầu vào tốt, kiểm tra cục bộ để đảm bảo độ tin cậy.</a:t>
            </a:r>
          </a:p>
          <a:p>
            <a:pPr algn="l" marL="647711" indent="-323856" lvl="1">
              <a:lnSpc>
                <a:spcPts val="4200"/>
              </a:lnSpc>
              <a:spcBef>
                <a:spcPct val="0"/>
              </a:spcBef>
              <a:buFont typeface="Arial"/>
              <a:buChar char="•"/>
            </a:pPr>
            <a:r>
              <a:rPr lang="en-US" b="true" sz="3000">
                <a:solidFill>
                  <a:srgbClr val="000000"/>
                </a:solidFill>
                <a:latin typeface="Aileron Bold"/>
                <a:ea typeface="Aileron Bold"/>
                <a:cs typeface="Aileron Bold"/>
                <a:sym typeface="Aileron Bold"/>
              </a:rPr>
              <a:t>Triển khai: </a:t>
            </a:r>
            <a:r>
              <a:rPr lang="en-US" sz="3000">
                <a:solidFill>
                  <a:srgbClr val="000000"/>
                </a:solidFill>
                <a:latin typeface="Aileron"/>
                <a:ea typeface="Aileron"/>
                <a:cs typeface="Aileron"/>
                <a:sym typeface="Aileron"/>
              </a:rPr>
              <a:t>Dùng CLI hoặc bảng điều khiển, đóng gói mã, thiết lập kích hoạt, kiểm tra qua nhật ký.</a:t>
            </a:r>
          </a:p>
        </p:txBody>
      </p:sp>
      <p:sp>
        <p:nvSpPr>
          <p:cNvPr name="TextBox 25" id="25"/>
          <p:cNvSpPr txBox="true"/>
          <p:nvPr/>
        </p:nvSpPr>
        <p:spPr>
          <a:xfrm rot="0">
            <a:off x="14067464" y="2921445"/>
            <a:ext cx="3895294" cy="824863"/>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Aileron Bold"/>
                <a:ea typeface="Aileron Bold"/>
                <a:cs typeface="Aileron Bold"/>
                <a:sym typeface="Aileron Bold"/>
              </a:rPr>
              <a:t>(liên quan đến code demo và report)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351877" y="981075"/>
            <a:ext cx="8907423" cy="839597"/>
          </a:xfrm>
          <a:prstGeom prst="rect">
            <a:avLst/>
          </a:prstGeom>
        </p:spPr>
        <p:txBody>
          <a:bodyPr anchor="t" rtlCol="false" tIns="0" lIns="0" bIns="0" rIns="0">
            <a:spAutoFit/>
          </a:bodyPr>
          <a:lstStyle/>
          <a:p>
            <a:pPr algn="just" marL="0" indent="0" lvl="0">
              <a:lnSpc>
                <a:spcPts val="6603"/>
              </a:lnSpc>
              <a:spcBef>
                <a:spcPct val="0"/>
              </a:spcBef>
            </a:pPr>
            <a:r>
              <a:rPr lang="en-US" b="true" sz="5199">
                <a:solidFill>
                  <a:srgbClr val="0E2F5F"/>
                </a:solidFill>
                <a:latin typeface="Inter Heavy"/>
                <a:ea typeface="Inter Heavy"/>
                <a:cs typeface="Inter Heavy"/>
                <a:sym typeface="Inter Heavy"/>
              </a:rPr>
              <a:t>6. De</a:t>
            </a:r>
            <a:r>
              <a:rPr lang="en-US" b="true" sz="5199" strike="noStrike" u="none">
                <a:solidFill>
                  <a:srgbClr val="0E2F5F"/>
                </a:solidFill>
                <a:latin typeface="Inter Heavy"/>
                <a:ea typeface="Inter Heavy"/>
                <a:cs typeface="Inter Heavy"/>
                <a:sym typeface="Inter Heavy"/>
              </a:rPr>
              <a:t>mo Thực hành</a:t>
            </a:r>
          </a:p>
        </p:txBody>
      </p:sp>
      <p:grpSp>
        <p:nvGrpSpPr>
          <p:cNvPr name="Group 3" id="3"/>
          <p:cNvGrpSpPr/>
          <p:nvPr/>
        </p:nvGrpSpPr>
        <p:grpSpPr>
          <a:xfrm rot="0">
            <a:off x="4243241" y="4207512"/>
            <a:ext cx="14540478" cy="4534957"/>
            <a:chOff x="0" y="0"/>
            <a:chExt cx="3829591" cy="1194392"/>
          </a:xfrm>
        </p:grpSpPr>
        <p:sp>
          <p:nvSpPr>
            <p:cNvPr name="Freeform 4" id="4"/>
            <p:cNvSpPr/>
            <p:nvPr/>
          </p:nvSpPr>
          <p:spPr>
            <a:xfrm flipH="false" flipV="false" rot="0">
              <a:off x="0" y="0"/>
              <a:ext cx="3829591" cy="1194392"/>
            </a:xfrm>
            <a:custGeom>
              <a:avLst/>
              <a:gdLst/>
              <a:ahLst/>
              <a:cxnLst/>
              <a:rect r="r" b="b" t="t" l="l"/>
              <a:pathLst>
                <a:path h="1194392" w="3829591">
                  <a:moveTo>
                    <a:pt x="7987" y="0"/>
                  </a:moveTo>
                  <a:lnTo>
                    <a:pt x="3821604" y="0"/>
                  </a:lnTo>
                  <a:cubicBezTo>
                    <a:pt x="3823723" y="0"/>
                    <a:pt x="3825754" y="841"/>
                    <a:pt x="3827252" y="2339"/>
                  </a:cubicBezTo>
                  <a:cubicBezTo>
                    <a:pt x="3828750" y="3837"/>
                    <a:pt x="3829591" y="5868"/>
                    <a:pt x="3829591" y="7987"/>
                  </a:cubicBezTo>
                  <a:lnTo>
                    <a:pt x="3829591" y="1186405"/>
                  </a:lnTo>
                  <a:cubicBezTo>
                    <a:pt x="3829591" y="1188523"/>
                    <a:pt x="3828750" y="1190555"/>
                    <a:pt x="3827252" y="1192053"/>
                  </a:cubicBezTo>
                  <a:cubicBezTo>
                    <a:pt x="3825754" y="1193550"/>
                    <a:pt x="3823723" y="1194392"/>
                    <a:pt x="3821604" y="1194392"/>
                  </a:cubicBezTo>
                  <a:lnTo>
                    <a:pt x="7987" y="1194392"/>
                  </a:lnTo>
                  <a:cubicBezTo>
                    <a:pt x="5868" y="1194392"/>
                    <a:pt x="3837" y="1193550"/>
                    <a:pt x="2339" y="1192053"/>
                  </a:cubicBezTo>
                  <a:cubicBezTo>
                    <a:pt x="841" y="1190555"/>
                    <a:pt x="0" y="1188523"/>
                    <a:pt x="0" y="1186405"/>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sp>
        <p:sp>
          <p:nvSpPr>
            <p:cNvPr name="TextBox 5" id="5"/>
            <p:cNvSpPr txBox="true"/>
            <p:nvPr/>
          </p:nvSpPr>
          <p:spPr>
            <a:xfrm>
              <a:off x="0" y="-47625"/>
              <a:ext cx="3829591" cy="1242017"/>
            </a:xfrm>
            <a:prstGeom prst="rect">
              <a:avLst/>
            </a:prstGeom>
          </p:spPr>
          <p:txBody>
            <a:bodyPr anchor="ctr" rtlCol="false" tIns="50800" lIns="50800" bIns="50800" rIns="50800"/>
            <a:lstStyle/>
            <a:p>
              <a:pPr algn="ctr">
                <a:lnSpc>
                  <a:spcPts val="2800"/>
                </a:lnSpc>
              </a:pPr>
            </a:p>
          </p:txBody>
        </p:sp>
      </p:grpSp>
      <p:sp>
        <p:nvSpPr>
          <p:cNvPr name="AutoShape 6" id="6"/>
          <p:cNvSpPr/>
          <p:nvPr/>
        </p:nvSpPr>
        <p:spPr>
          <a:xfrm>
            <a:off x="6859775" y="4012618"/>
            <a:ext cx="12960534" cy="0"/>
          </a:xfrm>
          <a:prstGeom prst="line">
            <a:avLst/>
          </a:prstGeom>
          <a:ln cap="flat" w="38100">
            <a:solidFill>
              <a:srgbClr val="5188CC"/>
            </a:solidFill>
            <a:prstDash val="solid"/>
            <a:headEnd type="none" len="sm" w="sm"/>
            <a:tailEnd type="none" len="sm" w="sm"/>
          </a:ln>
        </p:spPr>
      </p:sp>
      <p:grpSp>
        <p:nvGrpSpPr>
          <p:cNvPr name="Group 7" id="7"/>
          <p:cNvGrpSpPr/>
          <p:nvPr/>
        </p:nvGrpSpPr>
        <p:grpSpPr>
          <a:xfrm rot="0">
            <a:off x="6301098" y="3804920"/>
            <a:ext cx="890951" cy="89095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0" id="10"/>
          <p:cNvGrpSpPr/>
          <p:nvPr/>
        </p:nvGrpSpPr>
        <p:grpSpPr>
          <a:xfrm rot="0">
            <a:off x="10554785" y="3762036"/>
            <a:ext cx="890951" cy="89095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3" id="13"/>
          <p:cNvGrpSpPr/>
          <p:nvPr/>
        </p:nvGrpSpPr>
        <p:grpSpPr>
          <a:xfrm rot="0">
            <a:off x="14808471" y="3719152"/>
            <a:ext cx="890951" cy="89095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5400000">
            <a:off x="6561205" y="405550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5400000">
            <a:off x="10805367" y="4012618"/>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5400000">
            <a:off x="15049528" y="3969734"/>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0" y="-27349"/>
            <a:ext cx="3176441" cy="10287000"/>
            <a:chOff x="0" y="0"/>
            <a:chExt cx="492114" cy="1593725"/>
          </a:xfrm>
        </p:grpSpPr>
        <p:sp>
          <p:nvSpPr>
            <p:cNvPr name="Freeform 20" id="20"/>
            <p:cNvSpPr/>
            <p:nvPr/>
          </p:nvSpPr>
          <p:spPr>
            <a:xfrm flipH="false" flipV="false" rot="0">
              <a:off x="0" y="0"/>
              <a:ext cx="492114" cy="1593725"/>
            </a:xfrm>
            <a:custGeom>
              <a:avLst/>
              <a:gdLst/>
              <a:ahLst/>
              <a:cxnLst/>
              <a:rect r="r" b="b" t="t" l="l"/>
              <a:pathLst>
                <a:path h="1593725" w="492114">
                  <a:moveTo>
                    <a:pt x="0" y="0"/>
                  </a:moveTo>
                  <a:lnTo>
                    <a:pt x="492114" y="0"/>
                  </a:lnTo>
                  <a:lnTo>
                    <a:pt x="492114" y="1593725"/>
                  </a:lnTo>
                  <a:lnTo>
                    <a:pt x="0" y="1593725"/>
                  </a:lnTo>
                  <a:close/>
                </a:path>
              </a:pathLst>
            </a:custGeom>
            <a:blipFill>
              <a:blip r:embed="rId4"/>
              <a:stretch>
                <a:fillRect l="-508174" t="0" r="0" b="0"/>
              </a:stretch>
            </a:blipFill>
          </p:spPr>
        </p:sp>
      </p:grpSp>
      <p:sp>
        <p:nvSpPr>
          <p:cNvPr name="Freeform 21" id="21"/>
          <p:cNvSpPr/>
          <p:nvPr/>
        </p:nvSpPr>
        <p:spPr>
          <a:xfrm flipH="false" flipV="false" rot="0">
            <a:off x="4243241" y="-18459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6032840" y="887921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8945374" y="2152312"/>
            <a:ext cx="6308573" cy="523874"/>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Aileron Bold"/>
                <a:ea typeface="Aileron Bold"/>
                <a:cs typeface="Aileron Bold"/>
                <a:sym typeface="Aileron Bold"/>
              </a:rPr>
              <a:t>Kiể</a:t>
            </a:r>
            <a:r>
              <a:rPr lang="en-US" b="true" sz="3000">
                <a:solidFill>
                  <a:srgbClr val="000000"/>
                </a:solidFill>
                <a:latin typeface="Aileron Bold"/>
                <a:ea typeface="Aileron Bold"/>
                <a:cs typeface="Aileron Bold"/>
                <a:sym typeface="Aileron Bold"/>
              </a:rPr>
              <a:t>m tra Hàm</a:t>
            </a:r>
          </a:p>
        </p:txBody>
      </p:sp>
      <p:sp>
        <p:nvSpPr>
          <p:cNvPr name="TextBox 24" id="24"/>
          <p:cNvSpPr txBox="true"/>
          <p:nvPr/>
        </p:nvSpPr>
        <p:spPr>
          <a:xfrm rot="0">
            <a:off x="4891221" y="4924471"/>
            <a:ext cx="10158307" cy="3190874"/>
          </a:xfrm>
          <a:prstGeom prst="rect">
            <a:avLst/>
          </a:prstGeom>
        </p:spPr>
        <p:txBody>
          <a:bodyPr anchor="t" rtlCol="false" tIns="0" lIns="0" bIns="0" rIns="0">
            <a:spAutoFit/>
          </a:bodyPr>
          <a:lstStyle/>
          <a:p>
            <a:pPr algn="l" marL="647711" indent="-323856" lvl="1">
              <a:lnSpc>
                <a:spcPts val="4200"/>
              </a:lnSpc>
              <a:spcBef>
                <a:spcPct val="0"/>
              </a:spcBef>
              <a:buFont typeface="Arial"/>
              <a:buChar char="•"/>
            </a:pPr>
            <a:r>
              <a:rPr lang="en-US" b="true" sz="3000">
                <a:solidFill>
                  <a:srgbClr val="000000"/>
                </a:solidFill>
                <a:latin typeface="Aileron Bold"/>
                <a:ea typeface="Aileron Bold"/>
                <a:cs typeface="Aileron Bold"/>
                <a:sym typeface="Aileron Bold"/>
              </a:rPr>
              <a:t>Kích hoạt: </a:t>
            </a:r>
            <a:r>
              <a:rPr lang="en-US" sz="3000">
                <a:solidFill>
                  <a:srgbClr val="000000"/>
                </a:solidFill>
                <a:latin typeface="Aileron"/>
                <a:ea typeface="Aileron"/>
                <a:cs typeface="Aileron"/>
                <a:sym typeface="Aileron"/>
              </a:rPr>
              <a:t>Dùng HTTP hoặc</a:t>
            </a:r>
            <a:r>
              <a:rPr lang="en-US" sz="3000">
                <a:solidFill>
                  <a:srgbClr val="000000"/>
                </a:solidFill>
                <a:latin typeface="Aileron"/>
                <a:ea typeface="Aileron"/>
                <a:cs typeface="Aileron"/>
                <a:sym typeface="Aileron"/>
              </a:rPr>
              <a:t> sự kiện định kỳ để kiểm tra phản hồi và hiệu suất dưới các điều kiện.</a:t>
            </a:r>
          </a:p>
          <a:p>
            <a:pPr algn="l" marL="647711" indent="-323856" lvl="1">
              <a:lnSpc>
                <a:spcPts val="4200"/>
              </a:lnSpc>
              <a:spcBef>
                <a:spcPct val="0"/>
              </a:spcBef>
              <a:buFont typeface="Arial"/>
              <a:buChar char="•"/>
            </a:pPr>
            <a:r>
              <a:rPr lang="en-US" b="true" sz="3000">
                <a:solidFill>
                  <a:srgbClr val="000000"/>
                </a:solidFill>
                <a:latin typeface="Aileron Bold"/>
                <a:ea typeface="Aileron Bold"/>
                <a:cs typeface="Aileron Bold"/>
                <a:sym typeface="Aileron Bold"/>
              </a:rPr>
              <a:t>Xem</a:t>
            </a:r>
            <a:r>
              <a:rPr lang="en-US" b="true" sz="3000">
                <a:solidFill>
                  <a:srgbClr val="000000"/>
                </a:solidFill>
                <a:latin typeface="Aileron Bold"/>
                <a:ea typeface="Aileron Bold"/>
                <a:cs typeface="Aileron Bold"/>
                <a:sym typeface="Aileron Bold"/>
              </a:rPr>
              <a:t> nhật ký: </a:t>
            </a:r>
            <a:r>
              <a:rPr lang="en-US" sz="3000">
                <a:solidFill>
                  <a:srgbClr val="000000"/>
                </a:solidFill>
                <a:latin typeface="Aileron"/>
                <a:ea typeface="Aileron"/>
                <a:cs typeface="Aileron"/>
                <a:sym typeface="Aileron"/>
              </a:rPr>
              <a:t>Dùng CloudWatch, Azure Monitor để phân tích thực thi, phát hiện lỗi, tối ưu hóa.</a:t>
            </a:r>
          </a:p>
          <a:p>
            <a:pPr algn="l" marL="647711" indent="-323856" lvl="1">
              <a:lnSpc>
                <a:spcPts val="4200"/>
              </a:lnSpc>
              <a:spcBef>
                <a:spcPct val="0"/>
              </a:spcBef>
              <a:buFont typeface="Arial"/>
              <a:buChar char="•"/>
            </a:pPr>
            <a:r>
              <a:rPr lang="en-US" b="true" sz="3000">
                <a:solidFill>
                  <a:srgbClr val="000000"/>
                </a:solidFill>
                <a:latin typeface="Aileron Bold"/>
                <a:ea typeface="Aileron Bold"/>
                <a:cs typeface="Aileron Bold"/>
                <a:sym typeface="Aileron Bold"/>
              </a:rPr>
              <a:t>Đánh giá hiệu suất: </a:t>
            </a:r>
            <a:r>
              <a:rPr lang="en-US" sz="3000">
                <a:solidFill>
                  <a:srgbClr val="000000"/>
                </a:solidFill>
                <a:latin typeface="Aileron"/>
                <a:ea typeface="Aileron"/>
                <a:cs typeface="Aileron"/>
                <a:sym typeface="Aileron"/>
              </a:rPr>
              <a:t>Theo dõi thời gian phản hồi, chi phí, tỷ lệ lỗi để cải thiện hàm dựa trên dữ liệu thực tế.</a:t>
            </a:r>
          </a:p>
        </p:txBody>
      </p:sp>
      <p:sp>
        <p:nvSpPr>
          <p:cNvPr name="TextBox 25" id="25"/>
          <p:cNvSpPr txBox="true"/>
          <p:nvPr/>
        </p:nvSpPr>
        <p:spPr>
          <a:xfrm rot="0">
            <a:off x="14067464" y="2921445"/>
            <a:ext cx="3895294" cy="824863"/>
          </a:xfrm>
          <a:prstGeom prst="rect">
            <a:avLst/>
          </a:prstGeom>
        </p:spPr>
        <p:txBody>
          <a:bodyPr anchor="t" rtlCol="false" tIns="0" lIns="0" bIns="0" rIns="0">
            <a:spAutoFit/>
          </a:bodyPr>
          <a:lstStyle/>
          <a:p>
            <a:pPr algn="ctr">
              <a:lnSpc>
                <a:spcPts val="3360"/>
              </a:lnSpc>
              <a:spcBef>
                <a:spcPct val="0"/>
              </a:spcBef>
            </a:pPr>
            <a:r>
              <a:rPr lang="en-US" b="true" sz="2400">
                <a:solidFill>
                  <a:srgbClr val="000000"/>
                </a:solidFill>
                <a:latin typeface="Aileron Bold"/>
                <a:ea typeface="Aileron Bold"/>
                <a:cs typeface="Aileron Bold"/>
                <a:sym typeface="Aileron Bold"/>
              </a:rPr>
              <a:t>(liên quan đến code demo và report)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2310024"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788044" y="981075"/>
            <a:ext cx="7600111" cy="1711198"/>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Inter Heavy"/>
                <a:ea typeface="Inter Heavy"/>
                <a:cs typeface="Inter Heavy"/>
                <a:sym typeface="Inter Heavy"/>
              </a:rPr>
              <a:t>7. Kết</a:t>
            </a:r>
            <a:r>
              <a:rPr lang="en-US" b="true" sz="5299" strike="noStrike" u="none">
                <a:solidFill>
                  <a:srgbClr val="0E2F5F"/>
                </a:solidFill>
                <a:latin typeface="Inter Heavy"/>
                <a:ea typeface="Inter Heavy"/>
                <a:cs typeface="Inter Heavy"/>
                <a:sym typeface="Inter Heavy"/>
              </a:rPr>
              <a:t> luận và Tầm nhìn Tương Lai</a:t>
            </a:r>
          </a:p>
        </p:txBody>
      </p:sp>
      <p:sp>
        <p:nvSpPr>
          <p:cNvPr name="TextBox 10" id="10"/>
          <p:cNvSpPr txBox="true"/>
          <p:nvPr/>
        </p:nvSpPr>
        <p:spPr>
          <a:xfrm rot="0">
            <a:off x="4788044" y="2862261"/>
            <a:ext cx="10944855" cy="2137406"/>
          </a:xfrm>
          <a:prstGeom prst="rect">
            <a:avLst/>
          </a:prstGeom>
        </p:spPr>
        <p:txBody>
          <a:bodyPr anchor="t" rtlCol="false" tIns="0" lIns="0" bIns="0" rIns="0">
            <a:spAutoFit/>
          </a:bodyPr>
          <a:lstStyle/>
          <a:p>
            <a:pPr algn="l" marL="561353" indent="-280677" lvl="1">
              <a:lnSpc>
                <a:spcPts val="4290"/>
              </a:lnSpc>
              <a:buFont typeface="Arial"/>
              <a:buChar char="•"/>
            </a:pPr>
            <a:r>
              <a:rPr lang="en-US" b="true" sz="2600">
                <a:solidFill>
                  <a:srgbClr val="021828"/>
                </a:solidFill>
                <a:latin typeface="Aileron Bold"/>
                <a:ea typeface="Aileron Bold"/>
                <a:cs typeface="Aileron Bold"/>
                <a:sym typeface="Aileron Bold"/>
              </a:rPr>
              <a:t>Lợi ích chín</a:t>
            </a:r>
            <a:r>
              <a:rPr lang="en-US" b="true" sz="2600" strike="noStrike" u="none">
                <a:solidFill>
                  <a:srgbClr val="021828"/>
                </a:solidFill>
                <a:latin typeface="Aileron Bold"/>
                <a:ea typeface="Aileron Bold"/>
                <a:cs typeface="Aileron Bold"/>
                <a:sym typeface="Aileron Bold"/>
              </a:rPr>
              <a:t>h: </a:t>
            </a:r>
            <a:r>
              <a:rPr lang="en-US" sz="2600" strike="noStrike" u="none">
                <a:solidFill>
                  <a:srgbClr val="021828"/>
                </a:solidFill>
                <a:latin typeface="Aileron"/>
                <a:ea typeface="Aileron"/>
                <a:cs typeface="Aileron"/>
                <a:sym typeface="Aileron"/>
              </a:rPr>
              <a:t>Serverless mang lại khả năng mở rộng, tiết kiệm chi phí, giảm vận hành, thúc đẩy đổi mới ứng dụng.</a:t>
            </a:r>
          </a:p>
          <a:p>
            <a:pPr algn="l" marL="561353" indent="-280677" lvl="1">
              <a:lnSpc>
                <a:spcPts val="4290"/>
              </a:lnSpc>
              <a:spcBef>
                <a:spcPct val="0"/>
              </a:spcBef>
              <a:buFont typeface="Arial"/>
              <a:buChar char="•"/>
            </a:pPr>
            <a:r>
              <a:rPr lang="en-US" b="true" sz="2600" strike="noStrike" u="none">
                <a:solidFill>
                  <a:srgbClr val="021828"/>
                </a:solidFill>
                <a:latin typeface="Aileron Bold"/>
                <a:ea typeface="Aileron Bold"/>
                <a:cs typeface="Aileron Bold"/>
                <a:sym typeface="Aileron Bold"/>
              </a:rPr>
              <a:t>Xem xét áp dụng: </a:t>
            </a:r>
            <a:r>
              <a:rPr lang="en-US" sz="2600" strike="noStrike" u="none">
                <a:solidFill>
                  <a:srgbClr val="021828"/>
                </a:solidFill>
                <a:latin typeface="Aileron"/>
                <a:ea typeface="Aileron"/>
                <a:cs typeface="Aileron"/>
                <a:sym typeface="Aileron"/>
              </a:rPr>
              <a:t>Cân nhắc khóa nhà cung cấp, hiệu suất biến động, phức tạp tích hợp trước khi triển khai.</a:t>
            </a:r>
          </a:p>
        </p:txBody>
      </p:sp>
      <p:sp>
        <p:nvSpPr>
          <p:cNvPr name="Freeform 11" id="11"/>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4280200" y="5172705"/>
            <a:ext cx="3346728" cy="455293"/>
          </a:xfrm>
          <a:prstGeom prst="rect">
            <a:avLst/>
          </a:prstGeom>
        </p:spPr>
        <p:txBody>
          <a:bodyPr anchor="t" rtlCol="false" tIns="0" lIns="0" bIns="0" rIns="0">
            <a:spAutoFit/>
          </a:bodyPr>
          <a:lstStyle/>
          <a:p>
            <a:pPr algn="ctr">
              <a:lnSpc>
                <a:spcPts val="3780"/>
              </a:lnSpc>
              <a:spcBef>
                <a:spcPct val="0"/>
              </a:spcBef>
            </a:pPr>
            <a:r>
              <a:rPr lang="en-US" b="true" sz="2700" u="sng">
                <a:solidFill>
                  <a:srgbClr val="000000"/>
                </a:solidFill>
                <a:latin typeface="Aileron Bold"/>
                <a:ea typeface="Aileron Bold"/>
                <a:cs typeface="Aileron Bold"/>
                <a:sym typeface="Aileron Bold"/>
              </a:rPr>
              <a:t>Tương lai Serverless</a:t>
            </a:r>
          </a:p>
        </p:txBody>
      </p:sp>
      <p:sp>
        <p:nvSpPr>
          <p:cNvPr name="TextBox 13" id="13"/>
          <p:cNvSpPr txBox="true"/>
          <p:nvPr/>
        </p:nvSpPr>
        <p:spPr>
          <a:xfrm rot="0">
            <a:off x="4788044" y="5682292"/>
            <a:ext cx="12776300" cy="3333492"/>
          </a:xfrm>
          <a:prstGeom prst="rect">
            <a:avLst/>
          </a:prstGeom>
        </p:spPr>
        <p:txBody>
          <a:bodyPr anchor="t" rtlCol="false" tIns="0" lIns="0" bIns="0" rIns="0">
            <a:spAutoFit/>
          </a:bodyPr>
          <a:lstStyle/>
          <a:p>
            <a:pPr algn="l" marL="561353" indent="-280677" lvl="1">
              <a:lnSpc>
                <a:spcPts val="4472"/>
              </a:lnSpc>
              <a:buFont typeface="Arial"/>
              <a:buChar char="•"/>
            </a:pPr>
            <a:r>
              <a:rPr lang="en-US" b="true" sz="2600">
                <a:solidFill>
                  <a:srgbClr val="000000"/>
                </a:solidFill>
                <a:latin typeface="Aileron Bold"/>
                <a:ea typeface="Aileron Bold"/>
                <a:cs typeface="Aileron Bold"/>
                <a:sym typeface="Aileron Bold"/>
              </a:rPr>
              <a:t>Xu hướng:</a:t>
            </a:r>
            <a:r>
              <a:rPr lang="en-US" sz="2600">
                <a:solidFill>
                  <a:srgbClr val="000000"/>
                </a:solidFill>
                <a:latin typeface="Aileron"/>
                <a:ea typeface="Aileron"/>
                <a:cs typeface="Aileron"/>
                <a:sym typeface="Aileron"/>
              </a:rPr>
              <a:t> Microservices, container hóa, công cụ cải tiến, và kiến trúc sự kiện sẽ định hình serverless.</a:t>
            </a:r>
          </a:p>
          <a:p>
            <a:pPr algn="l" marL="561353" indent="-280677" lvl="1">
              <a:lnSpc>
                <a:spcPts val="4472"/>
              </a:lnSpc>
              <a:buFont typeface="Arial"/>
              <a:buChar char="•"/>
            </a:pPr>
            <a:r>
              <a:rPr lang="en-US" b="true" sz="2600">
                <a:solidFill>
                  <a:srgbClr val="000000"/>
                </a:solidFill>
                <a:latin typeface="Aileron Bold"/>
                <a:ea typeface="Aileron Bold"/>
                <a:cs typeface="Aileron Bold"/>
                <a:sym typeface="Aileron Bold"/>
              </a:rPr>
              <a:t>Thách thức: </a:t>
            </a:r>
            <a:r>
              <a:rPr lang="en-US" sz="2600">
                <a:solidFill>
                  <a:srgbClr val="000000"/>
                </a:solidFill>
                <a:latin typeface="Aileron"/>
                <a:ea typeface="Aileron"/>
                <a:cs typeface="Aileron"/>
                <a:sym typeface="Aileron"/>
              </a:rPr>
              <a:t>Độ trễ, khóa nhà cung cấp, ít kiểm soát cơ sở hạ tầng cần được giải quyết để phát triển.</a:t>
            </a:r>
          </a:p>
          <a:p>
            <a:pPr algn="l" marL="561353" indent="-280677" lvl="1">
              <a:lnSpc>
                <a:spcPts val="4472"/>
              </a:lnSpc>
              <a:buFont typeface="Arial"/>
              <a:buChar char="•"/>
            </a:pPr>
            <a:r>
              <a:rPr lang="en-US" b="true" sz="2600">
                <a:solidFill>
                  <a:srgbClr val="000000"/>
                </a:solidFill>
                <a:latin typeface="Aileron Bold"/>
                <a:ea typeface="Aileron Bold"/>
                <a:cs typeface="Aileron Bold"/>
                <a:sym typeface="Aileron Bold"/>
              </a:rPr>
              <a:t>Kết luận: </a:t>
            </a:r>
            <a:r>
              <a:rPr lang="en-US" sz="2600">
                <a:solidFill>
                  <a:srgbClr val="000000"/>
                </a:solidFill>
                <a:latin typeface="Aileron"/>
                <a:ea typeface="Aileron"/>
                <a:cs typeface="Aileron"/>
                <a:sym typeface="Aileron"/>
              </a:rPr>
              <a:t>Serverless mang tính linh hoạt, mở rộng, và sẽ là yếu tố quan trọng trong ứng dụng đám mây tương lai.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780466" y="1028700"/>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23130" y="3861098"/>
            <a:ext cx="5650143" cy="6425902"/>
            <a:chOff x="0" y="0"/>
            <a:chExt cx="1488104" cy="1692419"/>
          </a:xfrm>
        </p:grpSpPr>
        <p:sp>
          <p:nvSpPr>
            <p:cNvPr name="Freeform 4" id="4"/>
            <p:cNvSpPr/>
            <p:nvPr/>
          </p:nvSpPr>
          <p:spPr>
            <a:xfrm flipH="false" flipV="false" rot="0">
              <a:off x="0" y="0"/>
              <a:ext cx="1488104" cy="1692419"/>
            </a:xfrm>
            <a:custGeom>
              <a:avLst/>
              <a:gdLst/>
              <a:ahLst/>
              <a:cxnLst/>
              <a:rect r="r" b="b" t="t" l="l"/>
              <a:pathLst>
                <a:path h="1692419" w="1488104">
                  <a:moveTo>
                    <a:pt x="0" y="0"/>
                  </a:moveTo>
                  <a:lnTo>
                    <a:pt x="1488104" y="0"/>
                  </a:lnTo>
                  <a:lnTo>
                    <a:pt x="1488104" y="1692419"/>
                  </a:lnTo>
                  <a:lnTo>
                    <a:pt x="0" y="1692419"/>
                  </a:lnTo>
                  <a:close/>
                </a:path>
              </a:pathLst>
            </a:custGeom>
            <a:solidFill>
              <a:srgbClr val="E1EDFC"/>
            </a:solidFill>
          </p:spPr>
        </p:sp>
        <p:sp>
          <p:nvSpPr>
            <p:cNvPr name="TextBox 5" id="5"/>
            <p:cNvSpPr txBox="true"/>
            <p:nvPr/>
          </p:nvSpPr>
          <p:spPr>
            <a:xfrm>
              <a:off x="0" y="-47625"/>
              <a:ext cx="1488104" cy="174004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1108476" y="1028700"/>
            <a:ext cx="5664797" cy="56647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21738" r="0" b="-12041"/>
              </a:stretch>
            </a:blipFill>
          </p:spPr>
        </p:sp>
      </p:grpSp>
      <p:sp>
        <p:nvSpPr>
          <p:cNvPr name="TextBox 8" id="8"/>
          <p:cNvSpPr txBox="true"/>
          <p:nvPr/>
        </p:nvSpPr>
        <p:spPr>
          <a:xfrm rot="0">
            <a:off x="1028700" y="4794010"/>
            <a:ext cx="4510080" cy="1161415"/>
          </a:xfrm>
          <a:prstGeom prst="rect">
            <a:avLst/>
          </a:prstGeom>
        </p:spPr>
        <p:txBody>
          <a:bodyPr anchor="t" rtlCol="false" tIns="0" lIns="0" bIns="0" rIns="0">
            <a:spAutoFit/>
          </a:bodyPr>
          <a:lstStyle/>
          <a:p>
            <a:pPr algn="l" marL="0" indent="0" lvl="0">
              <a:lnSpc>
                <a:spcPts val="8254"/>
              </a:lnSpc>
              <a:spcBef>
                <a:spcPct val="0"/>
              </a:spcBef>
            </a:pPr>
            <a:r>
              <a:rPr lang="en-US" b="true" sz="6499">
                <a:solidFill>
                  <a:srgbClr val="0E2F5F"/>
                </a:solidFill>
                <a:latin typeface="Akzidenz-Grotesk Heavy"/>
                <a:ea typeface="Akzidenz-Grotesk Heavy"/>
                <a:cs typeface="Akzidenz-Grotesk Heavy"/>
                <a:sym typeface="Akzidenz-Grotesk Heavy"/>
              </a:rPr>
              <a:t>reference</a:t>
            </a:r>
          </a:p>
        </p:txBody>
      </p:sp>
      <p:sp>
        <p:nvSpPr>
          <p:cNvPr name="Freeform 9" id="9"/>
          <p:cNvSpPr/>
          <p:nvPr/>
        </p:nvSpPr>
        <p:spPr>
          <a:xfrm flipH="false" flipV="false" rot="0">
            <a:off x="8155324" y="3099455"/>
            <a:ext cx="1291547" cy="1291547"/>
          </a:xfrm>
          <a:custGeom>
            <a:avLst/>
            <a:gdLst/>
            <a:ahLst/>
            <a:cxnLst/>
            <a:rect r="r" b="b" t="t" l="l"/>
            <a:pathLst>
              <a:path h="1291547" w="1291547">
                <a:moveTo>
                  <a:pt x="0" y="0"/>
                </a:moveTo>
                <a:lnTo>
                  <a:pt x="1291548" y="0"/>
                </a:lnTo>
                <a:lnTo>
                  <a:pt x="1291548"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0" id="10"/>
          <p:cNvSpPr/>
          <p:nvPr/>
        </p:nvSpPr>
        <p:spPr>
          <a:xfrm flipH="false" flipV="false" rot="0">
            <a:off x="5538780" y="5225638"/>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368755" y="6369964"/>
            <a:ext cx="7574399" cy="580390"/>
          </a:xfrm>
          <a:prstGeom prst="rect">
            <a:avLst/>
          </a:prstGeom>
        </p:spPr>
        <p:txBody>
          <a:bodyPr anchor="t" rtlCol="false" tIns="0" lIns="0" bIns="0" rIns="0">
            <a:spAutoFit/>
          </a:bodyPr>
          <a:lstStyle/>
          <a:p>
            <a:pPr algn="ctr">
              <a:lnSpc>
                <a:spcPts val="4759"/>
              </a:lnSpc>
            </a:pPr>
            <a:r>
              <a:rPr lang="en-US" sz="3399" u="sng">
                <a:solidFill>
                  <a:srgbClr val="0E2F5F"/>
                </a:solidFill>
                <a:latin typeface="Canva Sans"/>
                <a:ea typeface="Canva Sans"/>
                <a:cs typeface="Canva Sans"/>
                <a:sym typeface="Canva Sans"/>
                <a:hlinkClick r:id="rId9" tooltip="https://viblo.asia/p/gioi-thieu-ve-serverless-architecture-maGK74p9Zj2"/>
              </a:rPr>
              <a:t>Giới thiệu về Serverless Architecture</a:t>
            </a:r>
          </a:p>
        </p:txBody>
      </p:sp>
      <p:sp>
        <p:nvSpPr>
          <p:cNvPr name="TextBox 13" id="13"/>
          <p:cNvSpPr txBox="true"/>
          <p:nvPr/>
        </p:nvSpPr>
        <p:spPr>
          <a:xfrm rot="0">
            <a:off x="1368755" y="7355955"/>
            <a:ext cx="6969086" cy="580390"/>
          </a:xfrm>
          <a:prstGeom prst="rect">
            <a:avLst/>
          </a:prstGeom>
        </p:spPr>
        <p:txBody>
          <a:bodyPr anchor="t" rtlCol="false" tIns="0" lIns="0" bIns="0" rIns="0">
            <a:spAutoFit/>
          </a:bodyPr>
          <a:lstStyle/>
          <a:p>
            <a:pPr algn="ctr">
              <a:lnSpc>
                <a:spcPts val="4759"/>
              </a:lnSpc>
            </a:pPr>
            <a:r>
              <a:rPr lang="en-US" sz="3399" u="sng">
                <a:solidFill>
                  <a:srgbClr val="0E2F5F"/>
                </a:solidFill>
                <a:latin typeface="Canva Sans"/>
                <a:ea typeface="Canva Sans"/>
                <a:cs typeface="Canva Sans"/>
                <a:sym typeface="Canva Sans"/>
                <a:hlinkClick r:id="rId10" tooltip="https://topdev.vn/blog/lam-quen-voi-kien-truc-serverless/"/>
              </a:rPr>
              <a:t>Làm quen với kiến trúc Serverless</a:t>
            </a:r>
          </a:p>
        </p:txBody>
      </p:sp>
      <p:sp>
        <p:nvSpPr>
          <p:cNvPr name="TextBox 14" id="14"/>
          <p:cNvSpPr txBox="true"/>
          <p:nvPr/>
        </p:nvSpPr>
        <p:spPr>
          <a:xfrm rot="0">
            <a:off x="1450254" y="8465157"/>
            <a:ext cx="6806089" cy="580390"/>
          </a:xfrm>
          <a:prstGeom prst="rect">
            <a:avLst/>
          </a:prstGeom>
        </p:spPr>
        <p:txBody>
          <a:bodyPr anchor="t" rtlCol="false" tIns="0" lIns="0" bIns="0" rIns="0">
            <a:spAutoFit/>
          </a:bodyPr>
          <a:lstStyle/>
          <a:p>
            <a:pPr algn="ctr">
              <a:lnSpc>
                <a:spcPts val="4759"/>
              </a:lnSpc>
            </a:pPr>
            <a:r>
              <a:rPr lang="en-US" sz="3399" spc="-33" u="sng">
                <a:solidFill>
                  <a:srgbClr val="0E2F5F"/>
                </a:solidFill>
                <a:latin typeface="Canva Sans"/>
                <a:ea typeface="Canva Sans"/>
                <a:cs typeface="Canva Sans"/>
                <a:sym typeface="Canva Sans"/>
                <a:hlinkClick r:id="rId11" tooltip="https://www.datadoghq.com/knowledge-center/serverless-architecture/"/>
              </a:rPr>
              <a:t>Serverless Architecture Overview</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70689" y="3176727"/>
            <a:ext cx="9346622" cy="3896988"/>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THANK YOU!</a:t>
            </a:r>
          </a:p>
        </p:txBody>
      </p:sp>
      <p:sp>
        <p:nvSpPr>
          <p:cNvPr name="Freeform 3" id="3"/>
          <p:cNvSpPr/>
          <p:nvPr/>
        </p:nvSpPr>
        <p:spPr>
          <a:xfrm flipH="false" flipV="false" rot="0">
            <a:off x="7511163" y="7791225"/>
            <a:ext cx="305535" cy="302202"/>
          </a:xfrm>
          <a:custGeom>
            <a:avLst/>
            <a:gdLst/>
            <a:ahLst/>
            <a:cxnLst/>
            <a:rect r="r" b="b" t="t" l="l"/>
            <a:pathLst>
              <a:path h="302202" w="305535">
                <a:moveTo>
                  <a:pt x="0" y="0"/>
                </a:moveTo>
                <a:lnTo>
                  <a:pt x="305535" y="0"/>
                </a:lnTo>
                <a:lnTo>
                  <a:pt x="305535" y="302203"/>
                </a:lnTo>
                <a:lnTo>
                  <a:pt x="0" y="3022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991226" y="7772175"/>
            <a:ext cx="3009626" cy="306925"/>
          </a:xfrm>
          <a:prstGeom prst="rect">
            <a:avLst/>
          </a:prstGeom>
        </p:spPr>
        <p:txBody>
          <a:bodyPr anchor="t" rtlCol="false" tIns="0" lIns="0" bIns="0" rIns="0">
            <a:spAutoFit/>
          </a:bodyPr>
          <a:lstStyle/>
          <a:p>
            <a:pPr algn="l">
              <a:lnSpc>
                <a:spcPts val="2413"/>
              </a:lnSpc>
            </a:pPr>
            <a:r>
              <a:rPr lang="en-US" sz="1900">
                <a:solidFill>
                  <a:srgbClr val="FFFFFF"/>
                </a:solidFill>
                <a:latin typeface="Aileron"/>
                <a:ea typeface="Aileron"/>
                <a:cs typeface="Aileron"/>
                <a:sym typeface="Aileron"/>
              </a:rPr>
              <a:t>www.reallygreatsite.com</a:t>
            </a:r>
          </a:p>
        </p:txBody>
      </p:sp>
      <p:grpSp>
        <p:nvGrpSpPr>
          <p:cNvPr name="Group 5" id="5"/>
          <p:cNvGrpSpPr/>
          <p:nvPr/>
        </p:nvGrpSpPr>
        <p:grpSpPr>
          <a:xfrm rot="0">
            <a:off x="3424608" y="-1072654"/>
            <a:ext cx="11438784" cy="2839490"/>
            <a:chOff x="0" y="0"/>
            <a:chExt cx="3012684" cy="747849"/>
          </a:xfrm>
        </p:grpSpPr>
        <p:sp>
          <p:nvSpPr>
            <p:cNvPr name="Freeform 6" id="6"/>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7" id="7"/>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8" id="8"/>
          <p:cNvGrpSpPr/>
          <p:nvPr/>
        </p:nvGrpSpPr>
        <p:grpSpPr>
          <a:xfrm rot="0">
            <a:off x="8395527" y="1028700"/>
            <a:ext cx="1496945" cy="149694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3424608" y="475067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true" flipV="false" rot="0">
            <a:off x="13344065" y="4750679"/>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0" y="8996715"/>
            <a:ext cx="18288000" cy="1290285"/>
            <a:chOff x="0" y="0"/>
            <a:chExt cx="4816593" cy="339828"/>
          </a:xfrm>
        </p:grpSpPr>
        <p:sp>
          <p:nvSpPr>
            <p:cNvPr name="Freeform 15" id="15"/>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6" id="16"/>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939987" y="2320443"/>
            <a:ext cx="8487269" cy="7966557"/>
            <a:chOff x="0" y="0"/>
            <a:chExt cx="2235330" cy="2098188"/>
          </a:xfrm>
        </p:grpSpPr>
        <p:sp>
          <p:nvSpPr>
            <p:cNvPr name="Freeform 4" id="4"/>
            <p:cNvSpPr/>
            <p:nvPr/>
          </p:nvSpPr>
          <p:spPr>
            <a:xfrm flipH="false" flipV="false" rot="0">
              <a:off x="0" y="0"/>
              <a:ext cx="2235330" cy="2098188"/>
            </a:xfrm>
            <a:custGeom>
              <a:avLst/>
              <a:gdLst/>
              <a:ahLst/>
              <a:cxnLst/>
              <a:rect r="r" b="b" t="t" l="l"/>
              <a:pathLst>
                <a:path h="2098188" w="2235330">
                  <a:moveTo>
                    <a:pt x="0" y="0"/>
                  </a:moveTo>
                  <a:lnTo>
                    <a:pt x="2235330" y="0"/>
                  </a:lnTo>
                  <a:lnTo>
                    <a:pt x="2235330" y="2098188"/>
                  </a:lnTo>
                  <a:lnTo>
                    <a:pt x="0" y="2098188"/>
                  </a:lnTo>
                  <a:close/>
                </a:path>
              </a:pathLst>
            </a:custGeom>
            <a:solidFill>
              <a:srgbClr val="E1EDFC"/>
            </a:solidFill>
          </p:spPr>
        </p:sp>
        <p:sp>
          <p:nvSpPr>
            <p:cNvPr name="TextBox 5" id="5"/>
            <p:cNvSpPr txBox="true"/>
            <p:nvPr/>
          </p:nvSpPr>
          <p:spPr>
            <a:xfrm>
              <a:off x="0" y="-47625"/>
              <a:ext cx="2235330" cy="214581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62363" y="4035454"/>
            <a:ext cx="5650143" cy="5650143"/>
            <a:chOff x="0" y="0"/>
            <a:chExt cx="812800" cy="812800"/>
          </a:xfrm>
        </p:grpSpPr>
        <p:sp>
          <p:nvSpPr>
            <p:cNvPr name="Freeform 7" id="7"/>
            <p:cNvSpPr/>
            <p:nvPr/>
          </p:nvSpPr>
          <p:spPr>
            <a:xfrm flipH="false" flipV="false" rot="77392">
              <a:off x="-4950" y="-4950"/>
              <a:ext cx="822699" cy="822699"/>
            </a:xfrm>
            <a:custGeom>
              <a:avLst/>
              <a:gdLst/>
              <a:ahLst/>
              <a:cxnLst/>
              <a:rect r="r" b="b" t="t" l="l"/>
              <a:pathLst>
                <a:path h="822699" w="822699">
                  <a:moveTo>
                    <a:pt x="402202" y="5053"/>
                  </a:moveTo>
                  <a:cubicBezTo>
                    <a:pt x="177810" y="10105"/>
                    <a:pt x="0" y="196107"/>
                    <a:pt x="5053" y="420498"/>
                  </a:cubicBezTo>
                  <a:cubicBezTo>
                    <a:pt x="10105" y="644890"/>
                    <a:pt x="196107" y="822700"/>
                    <a:pt x="420498" y="817647"/>
                  </a:cubicBezTo>
                  <a:cubicBezTo>
                    <a:pt x="644890" y="812595"/>
                    <a:pt x="822700" y="626593"/>
                    <a:pt x="817647" y="402202"/>
                  </a:cubicBezTo>
                  <a:cubicBezTo>
                    <a:pt x="812595" y="177810"/>
                    <a:pt x="626593" y="0"/>
                    <a:pt x="402202" y="5053"/>
                  </a:cubicBezTo>
                  <a:close/>
                </a:path>
              </a:pathLst>
            </a:custGeom>
            <a:blipFill>
              <a:blip r:embed="rId4"/>
              <a:stretch>
                <a:fillRect l="-48066" t="-12382" r="-41702" b="-29944"/>
              </a:stretch>
            </a:blipFill>
          </p:spPr>
        </p:sp>
      </p:grpSp>
      <p:sp>
        <p:nvSpPr>
          <p:cNvPr name="Freeform 8" id="8"/>
          <p:cNvSpPr/>
          <p:nvPr/>
        </p:nvSpPr>
        <p:spPr>
          <a:xfrm flipH="false" flipV="false" rot="0">
            <a:off x="707070" y="1093134"/>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880267" y="1305123"/>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8392601" y="1032422"/>
            <a:ext cx="3582041" cy="956310"/>
          </a:xfrm>
          <a:prstGeom prst="rect">
            <a:avLst/>
          </a:prstGeom>
        </p:spPr>
        <p:txBody>
          <a:bodyPr anchor="t" rtlCol="false" tIns="0" lIns="0" bIns="0" rIns="0">
            <a:spAutoFit/>
          </a:bodyPr>
          <a:lstStyle/>
          <a:p>
            <a:pPr algn="l">
              <a:lnSpc>
                <a:spcPts val="7619"/>
              </a:lnSpc>
            </a:pPr>
            <a:r>
              <a:rPr lang="en-US" sz="5999" b="true">
                <a:solidFill>
                  <a:srgbClr val="0E2F5F"/>
                </a:solidFill>
                <a:latin typeface="Inter Heavy"/>
                <a:ea typeface="Inter Heavy"/>
                <a:cs typeface="Inter Heavy"/>
                <a:sym typeface="Inter Heavy"/>
              </a:rPr>
              <a:t>Nội dung</a:t>
            </a:r>
          </a:p>
        </p:txBody>
      </p:sp>
      <p:sp>
        <p:nvSpPr>
          <p:cNvPr name="Freeform 11" id="11"/>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6296562" y="2629414"/>
            <a:ext cx="7774117" cy="5575935"/>
          </a:xfrm>
          <a:prstGeom prst="rect">
            <a:avLst/>
          </a:prstGeom>
        </p:spPr>
        <p:txBody>
          <a:bodyPr anchor="t" rtlCol="false" tIns="0" lIns="0" bIns="0" rIns="0">
            <a:spAutoFit/>
          </a:bodyPr>
          <a:lstStyle/>
          <a:p>
            <a:pPr algn="l" marL="647700" indent="-323850" lvl="1">
              <a:lnSpc>
                <a:spcPts val="6420"/>
              </a:lnSpc>
              <a:buAutoNum type="arabicPeriod" startAt="1"/>
            </a:pPr>
            <a:r>
              <a:rPr lang="en-US" b="true" sz="3000">
                <a:solidFill>
                  <a:srgbClr val="0E2F5F"/>
                </a:solidFill>
                <a:latin typeface="Canva Sans Bold"/>
                <a:ea typeface="Canva Sans Bold"/>
                <a:cs typeface="Canva Sans Bold"/>
                <a:sym typeface="Canva Sans Bold"/>
              </a:rPr>
              <a:t>Giới thiệu Serverless</a:t>
            </a:r>
          </a:p>
          <a:p>
            <a:pPr algn="l" marL="647700" indent="-323850" lvl="1">
              <a:lnSpc>
                <a:spcPts val="6420"/>
              </a:lnSpc>
              <a:buAutoNum type="arabicPeriod" startAt="1"/>
            </a:pPr>
            <a:r>
              <a:rPr lang="en-US" b="true" sz="3000">
                <a:solidFill>
                  <a:srgbClr val="0E2F5F"/>
                </a:solidFill>
                <a:latin typeface="Canva Sans Bold"/>
                <a:ea typeface="Canva Sans Bold"/>
                <a:cs typeface="Canva Sans Bold"/>
                <a:sym typeface="Canva Sans Bold"/>
              </a:rPr>
              <a:t>Cách </a:t>
            </a:r>
            <a:r>
              <a:rPr lang="en-US" b="true" sz="3000">
                <a:solidFill>
                  <a:srgbClr val="0E2F5F"/>
                </a:solidFill>
                <a:latin typeface="Canva Sans Bold"/>
                <a:ea typeface="Canva Sans Bold"/>
                <a:cs typeface="Canva Sans Bold"/>
                <a:sym typeface="Canva Sans Bold"/>
              </a:rPr>
              <a:t>Serverless Vận hành</a:t>
            </a:r>
          </a:p>
          <a:p>
            <a:pPr algn="l" marL="647700" indent="-323850" lvl="1">
              <a:lnSpc>
                <a:spcPts val="6420"/>
              </a:lnSpc>
              <a:buAutoNum type="arabicPeriod" startAt="1"/>
            </a:pPr>
            <a:r>
              <a:rPr lang="en-US" b="true" sz="3000">
                <a:solidFill>
                  <a:srgbClr val="0E2F5F"/>
                </a:solidFill>
                <a:latin typeface="Canva Sans Bold"/>
                <a:ea typeface="Canva Sans Bold"/>
                <a:cs typeface="Canva Sans Bold"/>
                <a:sym typeface="Canva Sans Bold"/>
              </a:rPr>
              <a:t>N</a:t>
            </a:r>
            <a:r>
              <a:rPr lang="en-US" b="true" sz="3000">
                <a:solidFill>
                  <a:srgbClr val="0E2F5F"/>
                </a:solidFill>
                <a:latin typeface="Canva Sans Bold"/>
                <a:ea typeface="Canva Sans Bold"/>
                <a:cs typeface="Canva Sans Bold"/>
                <a:sym typeface="Canva Sans Bold"/>
              </a:rPr>
              <a:t>ền</a:t>
            </a:r>
            <a:r>
              <a:rPr lang="en-US" b="true" sz="3000">
                <a:solidFill>
                  <a:srgbClr val="0E2F5F"/>
                </a:solidFill>
                <a:latin typeface="Canva Sans Bold"/>
                <a:ea typeface="Canva Sans Bold"/>
                <a:cs typeface="Canva Sans Bold"/>
                <a:sym typeface="Canva Sans Bold"/>
              </a:rPr>
              <a:t> tảng Serverless Nổi bật</a:t>
            </a:r>
          </a:p>
          <a:p>
            <a:pPr algn="l" marL="647700" indent="-323850" lvl="1">
              <a:lnSpc>
                <a:spcPts val="6420"/>
              </a:lnSpc>
              <a:buAutoNum type="arabicPeriod" startAt="1"/>
            </a:pPr>
            <a:r>
              <a:rPr lang="en-US" b="true" sz="3000">
                <a:solidFill>
                  <a:srgbClr val="0E2F5F"/>
                </a:solidFill>
                <a:latin typeface="Canva Sans Bold"/>
                <a:ea typeface="Canva Sans Bold"/>
                <a:cs typeface="Canva Sans Bold"/>
                <a:sym typeface="Canva Sans Bold"/>
              </a:rPr>
              <a:t>Thực hành Phát triển Serverless</a:t>
            </a:r>
          </a:p>
          <a:p>
            <a:pPr algn="l" marL="647700" indent="-323850" lvl="1">
              <a:lnSpc>
                <a:spcPts val="6420"/>
              </a:lnSpc>
              <a:buAutoNum type="arabicPeriod" startAt="1"/>
            </a:pPr>
            <a:r>
              <a:rPr lang="en-US" b="true" sz="3000">
                <a:solidFill>
                  <a:srgbClr val="0E2F5F"/>
                </a:solidFill>
                <a:latin typeface="Canva Sans Bold"/>
                <a:ea typeface="Canva Sans Bold"/>
                <a:cs typeface="Canva Sans Bold"/>
                <a:sym typeface="Canva Sans Bold"/>
              </a:rPr>
              <a:t>Ứng dụng Thực tế</a:t>
            </a:r>
          </a:p>
          <a:p>
            <a:pPr algn="l" marL="647700" indent="-323850" lvl="1">
              <a:lnSpc>
                <a:spcPts val="6420"/>
              </a:lnSpc>
              <a:buAutoNum type="arabicPeriod" startAt="1"/>
            </a:pPr>
            <a:r>
              <a:rPr lang="en-US" b="true" sz="3000">
                <a:solidFill>
                  <a:srgbClr val="0E2F5F"/>
                </a:solidFill>
                <a:latin typeface="Canva Sans Bold"/>
                <a:ea typeface="Canva Sans Bold"/>
                <a:cs typeface="Canva Sans Bold"/>
                <a:sym typeface="Canva Sans Bold"/>
              </a:rPr>
              <a:t>Demo Thực hành</a:t>
            </a:r>
          </a:p>
          <a:p>
            <a:pPr algn="l" marL="647700" indent="-323850" lvl="1">
              <a:lnSpc>
                <a:spcPts val="6420"/>
              </a:lnSpc>
              <a:buAutoNum type="arabicPeriod" startAt="1"/>
            </a:pPr>
            <a:r>
              <a:rPr lang="en-US" b="true" sz="3000">
                <a:solidFill>
                  <a:srgbClr val="0E2F5F"/>
                </a:solidFill>
                <a:latin typeface="Canva Sans Bold"/>
                <a:ea typeface="Canva Sans Bold"/>
                <a:cs typeface="Canva Sans Bold"/>
                <a:sym typeface="Canva Sans Bold"/>
              </a:rPr>
              <a:t>Kết luận và Tầm nhìn Tương Lai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31884" y="3036093"/>
            <a:ext cx="5650143" cy="5650143"/>
            <a:chOff x="0" y="0"/>
            <a:chExt cx="812800" cy="812800"/>
          </a:xfrm>
        </p:grpSpPr>
        <p:sp>
          <p:nvSpPr>
            <p:cNvPr name="Freeform 7" id="7"/>
            <p:cNvSpPr/>
            <p:nvPr/>
          </p:nvSpPr>
          <p:spPr>
            <a:xfrm flipH="false" flipV="false" rot="77392">
              <a:off x="-4950" y="-4950"/>
              <a:ext cx="822699" cy="822699"/>
            </a:xfrm>
            <a:custGeom>
              <a:avLst/>
              <a:gdLst/>
              <a:ahLst/>
              <a:cxnLst/>
              <a:rect r="r" b="b" t="t" l="l"/>
              <a:pathLst>
                <a:path h="822699" w="822699">
                  <a:moveTo>
                    <a:pt x="402202" y="5053"/>
                  </a:moveTo>
                  <a:cubicBezTo>
                    <a:pt x="177810" y="10105"/>
                    <a:pt x="0" y="196107"/>
                    <a:pt x="5053" y="420498"/>
                  </a:cubicBezTo>
                  <a:cubicBezTo>
                    <a:pt x="10105" y="644890"/>
                    <a:pt x="196107" y="822700"/>
                    <a:pt x="420498" y="817647"/>
                  </a:cubicBezTo>
                  <a:cubicBezTo>
                    <a:pt x="644890" y="812595"/>
                    <a:pt x="822700" y="626593"/>
                    <a:pt x="817647" y="402202"/>
                  </a:cubicBezTo>
                  <a:cubicBezTo>
                    <a:pt x="812595" y="177810"/>
                    <a:pt x="626593" y="0"/>
                    <a:pt x="402202" y="5053"/>
                  </a:cubicBezTo>
                  <a:close/>
                </a:path>
              </a:pathLst>
            </a:custGeom>
            <a:blipFill>
              <a:blip r:embed="rId4"/>
              <a:stretch>
                <a:fillRect l="-48066" t="-12382" r="-41702" b="-29944"/>
              </a:stretch>
            </a:blipFill>
          </p:spPr>
        </p:sp>
      </p:grpSp>
      <p:grpSp>
        <p:nvGrpSpPr>
          <p:cNvPr name="Group 8" id="8"/>
          <p:cNvGrpSpPr/>
          <p:nvPr/>
        </p:nvGrpSpPr>
        <p:grpSpPr>
          <a:xfrm rot="0">
            <a:off x="4648406" y="1028700"/>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682784" y="9404489"/>
            <a:ext cx="2763919" cy="882511"/>
          </a:xfrm>
          <a:custGeom>
            <a:avLst/>
            <a:gdLst/>
            <a:ahLst/>
            <a:cxnLst/>
            <a:rect r="r" b="b" t="t" l="l"/>
            <a:pathLst>
              <a:path h="882511" w="2763919">
                <a:moveTo>
                  <a:pt x="0" y="0"/>
                </a:moveTo>
                <a:lnTo>
                  <a:pt x="2763919" y="0"/>
                </a:lnTo>
                <a:lnTo>
                  <a:pt x="2763919"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9855982" y="9616478"/>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7169748" y="3660160"/>
            <a:ext cx="10427227" cy="5925311"/>
          </a:xfrm>
          <a:prstGeom prst="rect">
            <a:avLst/>
          </a:prstGeom>
        </p:spPr>
        <p:txBody>
          <a:bodyPr anchor="t" rtlCol="false" tIns="0" lIns="0" bIns="0" rIns="0">
            <a:spAutoFit/>
          </a:bodyPr>
          <a:lstStyle/>
          <a:p>
            <a:pPr algn="l" marL="518163" indent="-259082" lvl="1">
              <a:lnSpc>
                <a:spcPts val="3624"/>
              </a:lnSpc>
              <a:buFont typeface="Arial"/>
              <a:buChar char="•"/>
            </a:pPr>
            <a:r>
              <a:rPr lang="en-US" b="true" sz="2400">
                <a:solidFill>
                  <a:srgbClr val="021828"/>
                </a:solidFill>
                <a:latin typeface="Inter Bold"/>
                <a:ea typeface="Inter Bold"/>
                <a:cs typeface="Inter Bold"/>
                <a:sym typeface="Inter Bold"/>
              </a:rPr>
              <a:t>Khái niệm: </a:t>
            </a:r>
            <a:r>
              <a:rPr lang="en-US" sz="2400">
                <a:solidFill>
                  <a:srgbClr val="021828"/>
                </a:solidFill>
                <a:latin typeface="Inter"/>
                <a:ea typeface="Inter"/>
                <a:cs typeface="Inter"/>
                <a:sym typeface="Inter"/>
              </a:rPr>
              <a:t>Serverless là mô hình điện toán đám mây cho phép lập trình viên phát triển và vận hành ứng dụng mà không cần quản lý máy chủ. Tài nguyên được cấp phát linh hoạt, tự động mở rộng, và chỉ tính phí dựa trên thời gian sử dụng, tối ưu hiệu suất và chi phí.</a:t>
            </a:r>
          </a:p>
          <a:p>
            <a:pPr algn="l" marL="518163" indent="-259082" lvl="1">
              <a:lnSpc>
                <a:spcPts val="3624"/>
              </a:lnSpc>
              <a:buFont typeface="Arial"/>
              <a:buChar char="•"/>
            </a:pPr>
            <a:r>
              <a:rPr lang="en-US" b="true" sz="2400">
                <a:solidFill>
                  <a:srgbClr val="021828"/>
                </a:solidFill>
                <a:latin typeface="Inter Bold"/>
                <a:ea typeface="Inter Bold"/>
                <a:cs typeface="Inter Bold"/>
                <a:sym typeface="Inter Bold"/>
              </a:rPr>
              <a:t>Đặc trưng: </a:t>
            </a:r>
            <a:r>
              <a:rPr lang="en-US" sz="2400">
                <a:solidFill>
                  <a:srgbClr val="021828"/>
                </a:solidFill>
                <a:latin typeface="Inter"/>
                <a:ea typeface="Inter"/>
                <a:cs typeface="Inter"/>
                <a:sym typeface="Inter"/>
              </a:rPr>
              <a:t>Không cần quản lý máy chủ, serverless mang đến khả năng tự động mở rộng, giảm phức tạp vận hành, thanh toán theo sử dụng, và thực thi dựa trên sự kiện, giúp tập trung vào mã nguồn và sáng tạo.</a:t>
            </a:r>
          </a:p>
          <a:p>
            <a:pPr algn="l" marL="518163" indent="-259082" lvl="1">
              <a:lnSpc>
                <a:spcPts val="3624"/>
              </a:lnSpc>
              <a:buFont typeface="Arial"/>
              <a:buChar char="•"/>
            </a:pPr>
            <a:r>
              <a:rPr lang="en-US" b="true" sz="2400">
                <a:solidFill>
                  <a:srgbClr val="021828"/>
                </a:solidFill>
                <a:latin typeface="Inter Bold"/>
                <a:ea typeface="Inter Bold"/>
                <a:cs typeface="Inter Bold"/>
                <a:sym typeface="Inter Bold"/>
              </a:rPr>
              <a:t>Hiểu lầm thường gặp: </a:t>
            </a:r>
            <a:r>
              <a:rPr lang="en-US" sz="2400">
                <a:solidFill>
                  <a:srgbClr val="021828"/>
                </a:solidFill>
                <a:latin typeface="Inter"/>
                <a:ea typeface="Inter"/>
                <a:cs typeface="Inter"/>
                <a:sym typeface="Inter"/>
              </a:rPr>
              <a:t>Serverless không phải không có máy chủ, mà là ẩn đi phần quản lý. Nhiều người lầm tưởng nó chỉ tiết kiệm chi phí hoặc chỉ dùng cho sự kiện, bỏ qua tính linh hoạt và hiệu quả đa dạng.</a:t>
            </a:r>
          </a:p>
          <a:p>
            <a:pPr algn="l">
              <a:lnSpc>
                <a:spcPts val="3624"/>
              </a:lnSpc>
            </a:pPr>
          </a:p>
        </p:txBody>
      </p:sp>
      <p:sp>
        <p:nvSpPr>
          <p:cNvPr name="TextBox 15" id="15"/>
          <p:cNvSpPr txBox="true"/>
          <p:nvPr/>
        </p:nvSpPr>
        <p:spPr>
          <a:xfrm rot="0">
            <a:off x="7169748" y="1461904"/>
            <a:ext cx="10089552" cy="956310"/>
          </a:xfrm>
          <a:prstGeom prst="rect">
            <a:avLst/>
          </a:prstGeom>
        </p:spPr>
        <p:txBody>
          <a:bodyPr anchor="t" rtlCol="false" tIns="0" lIns="0" bIns="0" rIns="0">
            <a:spAutoFit/>
          </a:bodyPr>
          <a:lstStyle/>
          <a:p>
            <a:pPr algn="l">
              <a:lnSpc>
                <a:spcPts val="7619"/>
              </a:lnSpc>
            </a:pPr>
            <a:r>
              <a:rPr lang="en-US" sz="5999" b="true">
                <a:solidFill>
                  <a:srgbClr val="0E2F5F"/>
                </a:solidFill>
                <a:latin typeface="Inter Heavy"/>
                <a:ea typeface="Inter Heavy"/>
                <a:cs typeface="Inter Heavy"/>
                <a:sym typeface="Inter Heavy"/>
              </a:rPr>
              <a:t>1. Giới thiệu về Serverless</a:t>
            </a:r>
          </a:p>
        </p:txBody>
      </p:sp>
      <p:sp>
        <p:nvSpPr>
          <p:cNvPr name="Freeform 16" id="16"/>
          <p:cNvSpPr/>
          <p:nvPr/>
        </p:nvSpPr>
        <p:spPr>
          <a:xfrm flipH="false" flipV="false" rot="0">
            <a:off x="16798090" y="2795172"/>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7476521" y="2783860"/>
            <a:ext cx="2905601"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Serverless là gì?</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31884" y="3036093"/>
            <a:ext cx="5650143" cy="5650143"/>
            <a:chOff x="0" y="0"/>
            <a:chExt cx="812800" cy="812800"/>
          </a:xfrm>
        </p:grpSpPr>
        <p:sp>
          <p:nvSpPr>
            <p:cNvPr name="Freeform 7" id="7"/>
            <p:cNvSpPr/>
            <p:nvPr/>
          </p:nvSpPr>
          <p:spPr>
            <a:xfrm flipH="false" flipV="false" rot="77392">
              <a:off x="-4950" y="-4950"/>
              <a:ext cx="822699" cy="822699"/>
            </a:xfrm>
            <a:custGeom>
              <a:avLst/>
              <a:gdLst/>
              <a:ahLst/>
              <a:cxnLst/>
              <a:rect r="r" b="b" t="t" l="l"/>
              <a:pathLst>
                <a:path h="822699" w="822699">
                  <a:moveTo>
                    <a:pt x="402202" y="5053"/>
                  </a:moveTo>
                  <a:cubicBezTo>
                    <a:pt x="177810" y="10105"/>
                    <a:pt x="0" y="196107"/>
                    <a:pt x="5053" y="420498"/>
                  </a:cubicBezTo>
                  <a:cubicBezTo>
                    <a:pt x="10105" y="644890"/>
                    <a:pt x="196107" y="822700"/>
                    <a:pt x="420498" y="817647"/>
                  </a:cubicBezTo>
                  <a:cubicBezTo>
                    <a:pt x="644890" y="812595"/>
                    <a:pt x="822700" y="626593"/>
                    <a:pt x="817647" y="402202"/>
                  </a:cubicBezTo>
                  <a:cubicBezTo>
                    <a:pt x="812595" y="177810"/>
                    <a:pt x="626593" y="0"/>
                    <a:pt x="402202" y="5053"/>
                  </a:cubicBezTo>
                  <a:close/>
                </a:path>
              </a:pathLst>
            </a:custGeom>
            <a:blipFill>
              <a:blip r:embed="rId4"/>
              <a:stretch>
                <a:fillRect l="-48066" t="-12382" r="-41702" b="-29944"/>
              </a:stretch>
            </a:blipFill>
          </p:spPr>
        </p:sp>
      </p:grpSp>
      <p:grpSp>
        <p:nvGrpSpPr>
          <p:cNvPr name="Group 8" id="8"/>
          <p:cNvGrpSpPr/>
          <p:nvPr/>
        </p:nvGrpSpPr>
        <p:grpSpPr>
          <a:xfrm rot="0">
            <a:off x="4648406" y="1028700"/>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6682784" y="9404489"/>
            <a:ext cx="2763919" cy="882511"/>
          </a:xfrm>
          <a:custGeom>
            <a:avLst/>
            <a:gdLst/>
            <a:ahLst/>
            <a:cxnLst/>
            <a:rect r="r" b="b" t="t" l="l"/>
            <a:pathLst>
              <a:path h="882511" w="2763919">
                <a:moveTo>
                  <a:pt x="0" y="0"/>
                </a:moveTo>
                <a:lnTo>
                  <a:pt x="2763919" y="0"/>
                </a:lnTo>
                <a:lnTo>
                  <a:pt x="2763919"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9855982" y="9616478"/>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7169748" y="3725049"/>
            <a:ext cx="10427227" cy="4953127"/>
          </a:xfrm>
          <a:prstGeom prst="rect">
            <a:avLst/>
          </a:prstGeom>
        </p:spPr>
        <p:txBody>
          <a:bodyPr anchor="t" rtlCol="false" tIns="0" lIns="0" bIns="0" rIns="0">
            <a:spAutoFit/>
          </a:bodyPr>
          <a:lstStyle/>
          <a:p>
            <a:pPr algn="l" marL="626111" indent="-313055" lvl="1">
              <a:lnSpc>
                <a:spcPts val="4379"/>
              </a:lnSpc>
              <a:buFont typeface="Arial"/>
              <a:buChar char="•"/>
            </a:pPr>
            <a:r>
              <a:rPr lang="en-US" b="true" sz="2900">
                <a:solidFill>
                  <a:srgbClr val="021828"/>
                </a:solidFill>
                <a:latin typeface="Inter Bold"/>
                <a:ea typeface="Inter Bold"/>
                <a:cs typeface="Inter Bold"/>
                <a:sym typeface="Inter Bold"/>
              </a:rPr>
              <a:t>Tiết kiệm chi phí: </a:t>
            </a:r>
            <a:r>
              <a:rPr lang="en-US" sz="2900">
                <a:solidFill>
                  <a:srgbClr val="021828"/>
                </a:solidFill>
                <a:latin typeface="Inter"/>
                <a:ea typeface="Inter"/>
                <a:cs typeface="Inter"/>
                <a:sym typeface="Inter"/>
              </a:rPr>
              <a:t>Loại bỏ nhu cầu duy trì máy chủ, chỉ trả phí cho tài nguyên thực dùng, phù hợp với tải biến động, biến chi phí cố định thành biến đổi.</a:t>
            </a:r>
          </a:p>
          <a:p>
            <a:pPr algn="l" marL="626111" indent="-313055" lvl="1">
              <a:lnSpc>
                <a:spcPts val="4379"/>
              </a:lnSpc>
              <a:buFont typeface="Arial"/>
              <a:buChar char="•"/>
            </a:pPr>
            <a:r>
              <a:rPr lang="en-US" b="true" sz="2900">
                <a:solidFill>
                  <a:srgbClr val="021828"/>
                </a:solidFill>
                <a:latin typeface="Inter Bold"/>
                <a:ea typeface="Inter Bold"/>
                <a:cs typeface="Inter Bold"/>
                <a:sym typeface="Inter Bold"/>
              </a:rPr>
              <a:t>Mở rộng dễ dàng: </a:t>
            </a:r>
            <a:r>
              <a:rPr lang="en-US" sz="2900">
                <a:solidFill>
                  <a:srgbClr val="021828"/>
                </a:solidFill>
                <a:latin typeface="Inter"/>
                <a:ea typeface="Inter"/>
                <a:cs typeface="Inter"/>
                <a:sym typeface="Inter"/>
              </a:rPr>
              <a:t>Tự động điều chỉnh tài nguyên theo nhu cầu, đảm bảo hiệu suất ổn định khi tải tăng đột biến, nâng cao trải nghiệm người dùng.</a:t>
            </a:r>
          </a:p>
          <a:p>
            <a:pPr algn="l" marL="626111" indent="-313055" lvl="1">
              <a:lnSpc>
                <a:spcPts val="4379"/>
              </a:lnSpc>
              <a:buFont typeface="Arial"/>
              <a:buChar char="•"/>
            </a:pPr>
            <a:r>
              <a:rPr lang="en-US" b="true" sz="2900">
                <a:solidFill>
                  <a:srgbClr val="021828"/>
                </a:solidFill>
                <a:latin typeface="Inter Bold"/>
                <a:ea typeface="Inter Bold"/>
                <a:cs typeface="Inter Bold"/>
                <a:sym typeface="Inter Bold"/>
              </a:rPr>
              <a:t>Giảm</a:t>
            </a:r>
            <a:r>
              <a:rPr lang="en-US" b="true" sz="2900">
                <a:solidFill>
                  <a:srgbClr val="021828"/>
                </a:solidFill>
                <a:latin typeface="Inter Bold"/>
                <a:ea typeface="Inter Bold"/>
                <a:cs typeface="Inter Bold"/>
                <a:sym typeface="Inter Bold"/>
              </a:rPr>
              <a:t> gánh nặng vận hành: </a:t>
            </a:r>
            <a:r>
              <a:rPr lang="en-US" sz="2900">
                <a:solidFill>
                  <a:srgbClr val="021828"/>
                </a:solidFill>
                <a:latin typeface="Inter"/>
                <a:ea typeface="Inter"/>
                <a:cs typeface="Inter"/>
                <a:sym typeface="Inter"/>
              </a:rPr>
              <a:t>Không cần lo bảo trì hay mở rộng máy chủ, lập trình viên tập trung viết mã, tăng năng suất và giảm chi phí quản lý.</a:t>
            </a:r>
          </a:p>
        </p:txBody>
      </p:sp>
      <p:sp>
        <p:nvSpPr>
          <p:cNvPr name="TextBox 15" id="15"/>
          <p:cNvSpPr txBox="true"/>
          <p:nvPr/>
        </p:nvSpPr>
        <p:spPr>
          <a:xfrm rot="0">
            <a:off x="7169748" y="1461904"/>
            <a:ext cx="10089552" cy="956310"/>
          </a:xfrm>
          <a:prstGeom prst="rect">
            <a:avLst/>
          </a:prstGeom>
        </p:spPr>
        <p:txBody>
          <a:bodyPr anchor="t" rtlCol="false" tIns="0" lIns="0" bIns="0" rIns="0">
            <a:spAutoFit/>
          </a:bodyPr>
          <a:lstStyle/>
          <a:p>
            <a:pPr algn="l">
              <a:lnSpc>
                <a:spcPts val="7619"/>
              </a:lnSpc>
            </a:pPr>
            <a:r>
              <a:rPr lang="en-US" sz="5999" b="true">
                <a:solidFill>
                  <a:srgbClr val="0E2F5F"/>
                </a:solidFill>
                <a:latin typeface="Inter Heavy"/>
                <a:ea typeface="Inter Heavy"/>
                <a:cs typeface="Inter Heavy"/>
                <a:sym typeface="Inter Heavy"/>
              </a:rPr>
              <a:t>1. Giới thiệu về Serverless</a:t>
            </a:r>
          </a:p>
        </p:txBody>
      </p:sp>
      <p:sp>
        <p:nvSpPr>
          <p:cNvPr name="Freeform 16" id="16"/>
          <p:cNvSpPr/>
          <p:nvPr/>
        </p:nvSpPr>
        <p:spPr>
          <a:xfrm flipH="false" flipV="false" rot="0">
            <a:off x="16798090" y="2795172"/>
            <a:ext cx="1025128" cy="1025128"/>
          </a:xfrm>
          <a:custGeom>
            <a:avLst/>
            <a:gdLst/>
            <a:ahLst/>
            <a:cxnLst/>
            <a:rect r="r" b="b" t="t" l="l"/>
            <a:pathLst>
              <a:path h="1025128" w="1025128">
                <a:moveTo>
                  <a:pt x="0" y="0"/>
                </a:moveTo>
                <a:lnTo>
                  <a:pt x="1025127" y="0"/>
                </a:lnTo>
                <a:lnTo>
                  <a:pt x="1025127"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7421957" y="2740818"/>
            <a:ext cx="3917513"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Lợi ích của </a:t>
            </a:r>
            <a:r>
              <a:rPr lang="en-US" b="true" sz="3000">
                <a:solidFill>
                  <a:srgbClr val="000000"/>
                </a:solidFill>
                <a:latin typeface="Aileron Bold"/>
                <a:ea typeface="Aileron Bold"/>
                <a:cs typeface="Aileron Bold"/>
                <a:sym typeface="Aileron Bold"/>
              </a:rPr>
              <a:t>Serverless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48550" y="2782372"/>
            <a:ext cx="4829892" cy="5894830"/>
            <a:chOff x="0" y="0"/>
            <a:chExt cx="1272070" cy="1552548"/>
          </a:xfrm>
        </p:grpSpPr>
        <p:sp>
          <p:nvSpPr>
            <p:cNvPr name="Freeform 3" id="3"/>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4" id="4"/>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4848550" y="1944578"/>
            <a:ext cx="1226460" cy="379088"/>
          </a:xfrm>
          <a:custGeom>
            <a:avLst/>
            <a:gdLst/>
            <a:ahLst/>
            <a:cxnLst/>
            <a:rect r="r" b="b" t="t" l="l"/>
            <a:pathLst>
              <a:path h="379088" w="1226460">
                <a:moveTo>
                  <a:pt x="0" y="0"/>
                </a:moveTo>
                <a:lnTo>
                  <a:pt x="1226460" y="0"/>
                </a:lnTo>
                <a:lnTo>
                  <a:pt x="1226460" y="379087"/>
                </a:lnTo>
                <a:lnTo>
                  <a:pt x="0" y="379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8985" y="102870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12180" y="3777432"/>
            <a:ext cx="1363375" cy="1022531"/>
          </a:xfrm>
          <a:custGeom>
            <a:avLst/>
            <a:gdLst/>
            <a:ahLst/>
            <a:cxnLst/>
            <a:rect r="r" b="b" t="t" l="l"/>
            <a:pathLst>
              <a:path h="1022531" w="1363375">
                <a:moveTo>
                  <a:pt x="0" y="0"/>
                </a:moveTo>
                <a:lnTo>
                  <a:pt x="1363375" y="0"/>
                </a:lnTo>
                <a:lnTo>
                  <a:pt x="1363375" y="1022531"/>
                </a:lnTo>
                <a:lnTo>
                  <a:pt x="0" y="10225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50323" y="5740725"/>
            <a:ext cx="887089" cy="968173"/>
          </a:xfrm>
          <a:custGeom>
            <a:avLst/>
            <a:gdLst/>
            <a:ahLst/>
            <a:cxnLst/>
            <a:rect r="r" b="b" t="t" l="l"/>
            <a:pathLst>
              <a:path h="968173" w="887089">
                <a:moveTo>
                  <a:pt x="0" y="0"/>
                </a:moveTo>
                <a:lnTo>
                  <a:pt x="887089" y="0"/>
                </a:lnTo>
                <a:lnTo>
                  <a:pt x="887089" y="968174"/>
                </a:lnTo>
                <a:lnTo>
                  <a:pt x="0" y="9681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34153" y="7529071"/>
            <a:ext cx="1119428" cy="1148132"/>
          </a:xfrm>
          <a:custGeom>
            <a:avLst/>
            <a:gdLst/>
            <a:ahLst/>
            <a:cxnLst/>
            <a:rect r="r" b="b" t="t" l="l"/>
            <a:pathLst>
              <a:path h="1148132" w="1119428">
                <a:moveTo>
                  <a:pt x="0" y="0"/>
                </a:moveTo>
                <a:lnTo>
                  <a:pt x="1119429" y="0"/>
                </a:lnTo>
                <a:lnTo>
                  <a:pt x="1119429" y="1148131"/>
                </a:lnTo>
                <a:lnTo>
                  <a:pt x="0" y="114813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028700" y="1128810"/>
            <a:ext cx="11349901" cy="729615"/>
          </a:xfrm>
          <a:prstGeom prst="rect">
            <a:avLst/>
          </a:prstGeom>
        </p:spPr>
        <p:txBody>
          <a:bodyPr anchor="t" rtlCol="false" tIns="0" lIns="0" bIns="0" rIns="0">
            <a:spAutoFit/>
          </a:bodyPr>
          <a:lstStyle/>
          <a:p>
            <a:pPr algn="l">
              <a:lnSpc>
                <a:spcPts val="5715"/>
              </a:lnSpc>
            </a:pPr>
            <a:r>
              <a:rPr lang="en-US" sz="4500" b="true">
                <a:solidFill>
                  <a:srgbClr val="0E2F5F"/>
                </a:solidFill>
                <a:latin typeface="Inter Heavy"/>
                <a:ea typeface="Inter Heavy"/>
                <a:cs typeface="Inter Heavy"/>
                <a:sym typeface="Inter Heavy"/>
              </a:rPr>
              <a:t>2. Cách Serverless Vận hành</a:t>
            </a:r>
          </a:p>
        </p:txBody>
      </p:sp>
      <p:sp>
        <p:nvSpPr>
          <p:cNvPr name="TextBox 11" id="11"/>
          <p:cNvSpPr txBox="true"/>
          <p:nvPr/>
        </p:nvSpPr>
        <p:spPr>
          <a:xfrm rot="0">
            <a:off x="1028700" y="2487097"/>
            <a:ext cx="3229451"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Aileron Bold"/>
                <a:ea typeface="Aileron Bold"/>
                <a:cs typeface="Aileron Bold"/>
                <a:sym typeface="Aileron Bold"/>
              </a:rPr>
              <a:t>Cơ chế hoạt động</a:t>
            </a:r>
          </a:p>
        </p:txBody>
      </p:sp>
      <p:sp>
        <p:nvSpPr>
          <p:cNvPr name="TextBox 12" id="12"/>
          <p:cNvSpPr txBox="true"/>
          <p:nvPr/>
        </p:nvSpPr>
        <p:spPr>
          <a:xfrm rot="0">
            <a:off x="2459584" y="3710757"/>
            <a:ext cx="11825322" cy="1481455"/>
          </a:xfrm>
          <a:prstGeom prst="rect">
            <a:avLst/>
          </a:prstGeom>
        </p:spPr>
        <p:txBody>
          <a:bodyPr anchor="t" rtlCol="false" tIns="0" lIns="0" bIns="0" rIns="0">
            <a:spAutoFit/>
          </a:bodyPr>
          <a:lstStyle/>
          <a:p>
            <a:pPr algn="l">
              <a:lnSpc>
                <a:spcPts val="3920"/>
              </a:lnSpc>
              <a:spcBef>
                <a:spcPct val="0"/>
              </a:spcBef>
            </a:pPr>
            <a:r>
              <a:rPr lang="en-US" b="true" sz="2800">
                <a:solidFill>
                  <a:srgbClr val="000000"/>
                </a:solidFill>
                <a:latin typeface="Inter Bold"/>
                <a:ea typeface="Inter Bold"/>
                <a:cs typeface="Inter Bold"/>
                <a:sym typeface="Inter Bold"/>
              </a:rPr>
              <a:t>Function as a Service (FaaS): </a:t>
            </a:r>
            <a:r>
              <a:rPr lang="en-US" sz="2800">
                <a:solidFill>
                  <a:srgbClr val="000000"/>
                </a:solidFill>
                <a:latin typeface="Inter"/>
                <a:ea typeface="Inter"/>
                <a:cs typeface="Inter"/>
                <a:sym typeface="Inter"/>
              </a:rPr>
              <a:t>Cho phép triển khai các hàm độc lập, tự động mở rộng theo yêu cầu, thực thi khi có sự kiện, chỉ tính phí khi dùng, tiết kiệm và hiệu quả.</a:t>
            </a:r>
          </a:p>
        </p:txBody>
      </p:sp>
      <p:sp>
        <p:nvSpPr>
          <p:cNvPr name="TextBox 13" id="13"/>
          <p:cNvSpPr txBox="true"/>
          <p:nvPr/>
        </p:nvSpPr>
        <p:spPr>
          <a:xfrm rot="0">
            <a:off x="2459584" y="5646871"/>
            <a:ext cx="11825322" cy="1481455"/>
          </a:xfrm>
          <a:prstGeom prst="rect">
            <a:avLst/>
          </a:prstGeom>
        </p:spPr>
        <p:txBody>
          <a:bodyPr anchor="t" rtlCol="false" tIns="0" lIns="0" bIns="0" rIns="0">
            <a:spAutoFit/>
          </a:bodyPr>
          <a:lstStyle/>
          <a:p>
            <a:pPr algn="l">
              <a:lnSpc>
                <a:spcPts val="3920"/>
              </a:lnSpc>
              <a:spcBef>
                <a:spcPct val="0"/>
              </a:spcBef>
            </a:pPr>
            <a:r>
              <a:rPr lang="en-US" b="true" sz="2800">
                <a:solidFill>
                  <a:srgbClr val="000000"/>
                </a:solidFill>
                <a:latin typeface="Inter Bold"/>
                <a:ea typeface="Inter Bold"/>
                <a:cs typeface="Inter Bold"/>
                <a:sym typeface="Inter Bold"/>
              </a:rPr>
              <a:t>Ba</a:t>
            </a:r>
            <a:r>
              <a:rPr lang="en-US" b="true" sz="2800">
                <a:solidFill>
                  <a:srgbClr val="000000"/>
                </a:solidFill>
                <a:latin typeface="Inter Bold"/>
                <a:ea typeface="Inter Bold"/>
                <a:cs typeface="Inter Bold"/>
                <a:sym typeface="Inter Bold"/>
              </a:rPr>
              <a:t>ckend as a Service (BaaS): </a:t>
            </a:r>
            <a:r>
              <a:rPr lang="en-US" sz="2800">
                <a:solidFill>
                  <a:srgbClr val="000000"/>
                </a:solidFill>
                <a:latin typeface="Inter"/>
                <a:ea typeface="Inter"/>
                <a:cs typeface="Inter"/>
                <a:sym typeface="Inter"/>
              </a:rPr>
              <a:t>Cung cấp backend sẵn có như cơ sở dữ liệu, xác thực, API, giúp lập trình viên tập trung vào mã mà không lo cơ sở hạ tầng.</a:t>
            </a:r>
          </a:p>
        </p:txBody>
      </p:sp>
      <p:sp>
        <p:nvSpPr>
          <p:cNvPr name="TextBox 14" id="14"/>
          <p:cNvSpPr txBox="true"/>
          <p:nvPr/>
        </p:nvSpPr>
        <p:spPr>
          <a:xfrm rot="0">
            <a:off x="2459584" y="7582986"/>
            <a:ext cx="11825322" cy="1481455"/>
          </a:xfrm>
          <a:prstGeom prst="rect">
            <a:avLst/>
          </a:prstGeom>
        </p:spPr>
        <p:txBody>
          <a:bodyPr anchor="t" rtlCol="false" tIns="0" lIns="0" bIns="0" rIns="0">
            <a:spAutoFit/>
          </a:bodyPr>
          <a:lstStyle/>
          <a:p>
            <a:pPr algn="l">
              <a:lnSpc>
                <a:spcPts val="3920"/>
              </a:lnSpc>
              <a:spcBef>
                <a:spcPct val="0"/>
              </a:spcBef>
            </a:pPr>
            <a:r>
              <a:rPr lang="en-US" b="true" sz="2800">
                <a:solidFill>
                  <a:srgbClr val="000000"/>
                </a:solidFill>
                <a:latin typeface="Inter Bold"/>
                <a:ea typeface="Inter Bold"/>
                <a:cs typeface="Inter Bold"/>
                <a:sym typeface="Inter Bold"/>
              </a:rPr>
              <a:t>Dựa </a:t>
            </a:r>
            <a:r>
              <a:rPr lang="en-US" b="true" sz="2800">
                <a:solidFill>
                  <a:srgbClr val="000000"/>
                </a:solidFill>
                <a:latin typeface="Inter Bold"/>
                <a:ea typeface="Inter Bold"/>
                <a:cs typeface="Inter Bold"/>
                <a:sym typeface="Inter Bold"/>
              </a:rPr>
              <a:t>trên sự kiện: </a:t>
            </a:r>
            <a:r>
              <a:rPr lang="en-US" sz="2800">
                <a:solidFill>
                  <a:srgbClr val="000000"/>
                </a:solidFill>
                <a:latin typeface="Inter"/>
                <a:ea typeface="Inter"/>
                <a:cs typeface="Inter"/>
                <a:sym typeface="Inter"/>
              </a:rPr>
              <a:t>Các hàm được kích hoạt bởi sự kiện như yêu cầu HTTP hay thay đổi dữ liệu, tối ưu tài nguyên và tăng khả năng mở rộng.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848550" y="2782372"/>
            <a:ext cx="4829892" cy="5894830"/>
            <a:chOff x="0" y="0"/>
            <a:chExt cx="1272070" cy="1552548"/>
          </a:xfrm>
        </p:grpSpPr>
        <p:sp>
          <p:nvSpPr>
            <p:cNvPr name="Freeform 3" id="3"/>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4" id="4"/>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4848550" y="1944578"/>
            <a:ext cx="1226460" cy="379088"/>
          </a:xfrm>
          <a:custGeom>
            <a:avLst/>
            <a:gdLst/>
            <a:ahLst/>
            <a:cxnLst/>
            <a:rect r="r" b="b" t="t" l="l"/>
            <a:pathLst>
              <a:path h="379088" w="1226460">
                <a:moveTo>
                  <a:pt x="0" y="0"/>
                </a:moveTo>
                <a:lnTo>
                  <a:pt x="1226460" y="0"/>
                </a:lnTo>
                <a:lnTo>
                  <a:pt x="1226460" y="379087"/>
                </a:lnTo>
                <a:lnTo>
                  <a:pt x="0" y="379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298985" y="1028700"/>
            <a:ext cx="960315" cy="960315"/>
          </a:xfrm>
          <a:custGeom>
            <a:avLst/>
            <a:gdLst/>
            <a:ahLst/>
            <a:cxnLst/>
            <a:rect r="r" b="b" t="t" l="l"/>
            <a:pathLst>
              <a:path h="960315" w="960315">
                <a:moveTo>
                  <a:pt x="0" y="0"/>
                </a:moveTo>
                <a:lnTo>
                  <a:pt x="960315" y="0"/>
                </a:lnTo>
                <a:lnTo>
                  <a:pt x="960315" y="960315"/>
                </a:lnTo>
                <a:lnTo>
                  <a:pt x="0" y="960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50323" y="3620907"/>
            <a:ext cx="1004719" cy="1076004"/>
          </a:xfrm>
          <a:custGeom>
            <a:avLst/>
            <a:gdLst/>
            <a:ahLst/>
            <a:cxnLst/>
            <a:rect r="r" b="b" t="t" l="l"/>
            <a:pathLst>
              <a:path h="1076004" w="1004719">
                <a:moveTo>
                  <a:pt x="0" y="0"/>
                </a:moveTo>
                <a:lnTo>
                  <a:pt x="1004719" y="0"/>
                </a:lnTo>
                <a:lnTo>
                  <a:pt x="1004719" y="1076004"/>
                </a:lnTo>
                <a:lnTo>
                  <a:pt x="0" y="10760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24840" y="5649781"/>
            <a:ext cx="928741" cy="926419"/>
          </a:xfrm>
          <a:custGeom>
            <a:avLst/>
            <a:gdLst/>
            <a:ahLst/>
            <a:cxnLst/>
            <a:rect r="r" b="b" t="t" l="l"/>
            <a:pathLst>
              <a:path h="926419" w="928741">
                <a:moveTo>
                  <a:pt x="0" y="0"/>
                </a:moveTo>
                <a:lnTo>
                  <a:pt x="928742" y="0"/>
                </a:lnTo>
                <a:lnTo>
                  <a:pt x="928742" y="926420"/>
                </a:lnTo>
                <a:lnTo>
                  <a:pt x="0" y="926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050323" y="7715044"/>
            <a:ext cx="1112826" cy="788716"/>
          </a:xfrm>
          <a:custGeom>
            <a:avLst/>
            <a:gdLst/>
            <a:ahLst/>
            <a:cxnLst/>
            <a:rect r="r" b="b" t="t" l="l"/>
            <a:pathLst>
              <a:path h="788716" w="1112826">
                <a:moveTo>
                  <a:pt x="0" y="0"/>
                </a:moveTo>
                <a:lnTo>
                  <a:pt x="1112826" y="0"/>
                </a:lnTo>
                <a:lnTo>
                  <a:pt x="1112826" y="788715"/>
                </a:lnTo>
                <a:lnTo>
                  <a:pt x="0" y="78871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1028700" y="1128810"/>
            <a:ext cx="11349901" cy="729615"/>
          </a:xfrm>
          <a:prstGeom prst="rect">
            <a:avLst/>
          </a:prstGeom>
        </p:spPr>
        <p:txBody>
          <a:bodyPr anchor="t" rtlCol="false" tIns="0" lIns="0" bIns="0" rIns="0">
            <a:spAutoFit/>
          </a:bodyPr>
          <a:lstStyle/>
          <a:p>
            <a:pPr algn="l">
              <a:lnSpc>
                <a:spcPts val="5715"/>
              </a:lnSpc>
            </a:pPr>
            <a:r>
              <a:rPr lang="en-US" sz="4500" b="true">
                <a:solidFill>
                  <a:srgbClr val="0E2F5F"/>
                </a:solidFill>
                <a:latin typeface="Inter Heavy"/>
                <a:ea typeface="Inter Heavy"/>
                <a:cs typeface="Inter Heavy"/>
                <a:sym typeface="Inter Heavy"/>
              </a:rPr>
              <a:t>2. Serverless hoạt động như thế nào?</a:t>
            </a:r>
          </a:p>
        </p:txBody>
      </p:sp>
      <p:sp>
        <p:nvSpPr>
          <p:cNvPr name="TextBox 11" id="11"/>
          <p:cNvSpPr txBox="true"/>
          <p:nvPr/>
        </p:nvSpPr>
        <p:spPr>
          <a:xfrm rot="0">
            <a:off x="1028700" y="2487097"/>
            <a:ext cx="5674951" cy="523875"/>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Aileron Bold"/>
                <a:ea typeface="Aileron Bold"/>
                <a:cs typeface="Aileron Bold"/>
                <a:sym typeface="Aileron Bold"/>
              </a:rPr>
              <a:t>Vòng</a:t>
            </a:r>
            <a:r>
              <a:rPr lang="en-US" b="true" sz="3000">
                <a:solidFill>
                  <a:srgbClr val="000000"/>
                </a:solidFill>
                <a:latin typeface="Aileron Bold"/>
                <a:ea typeface="Aileron Bold"/>
                <a:cs typeface="Aileron Bold"/>
                <a:sym typeface="Aileron Bold"/>
              </a:rPr>
              <a:t> đời ứng dụng Serverless</a:t>
            </a:r>
          </a:p>
        </p:txBody>
      </p:sp>
      <p:sp>
        <p:nvSpPr>
          <p:cNvPr name="TextBox 12" id="12"/>
          <p:cNvSpPr txBox="true"/>
          <p:nvPr/>
        </p:nvSpPr>
        <p:spPr>
          <a:xfrm rot="0">
            <a:off x="2459584" y="3710757"/>
            <a:ext cx="11825322" cy="986155"/>
          </a:xfrm>
          <a:prstGeom prst="rect">
            <a:avLst/>
          </a:prstGeom>
        </p:spPr>
        <p:txBody>
          <a:bodyPr anchor="t" rtlCol="false" tIns="0" lIns="0" bIns="0" rIns="0">
            <a:spAutoFit/>
          </a:bodyPr>
          <a:lstStyle/>
          <a:p>
            <a:pPr algn="l" marL="604521" indent="-302261" lvl="1">
              <a:lnSpc>
                <a:spcPts val="3920"/>
              </a:lnSpc>
              <a:spcBef>
                <a:spcPct val="0"/>
              </a:spcBef>
              <a:buFont typeface="Arial"/>
              <a:buChar char="•"/>
            </a:pPr>
            <a:r>
              <a:rPr lang="en-US" b="true" sz="2800">
                <a:solidFill>
                  <a:srgbClr val="000000"/>
                </a:solidFill>
                <a:latin typeface="Inter Bold"/>
                <a:ea typeface="Inter Bold"/>
                <a:cs typeface="Inter Bold"/>
                <a:sym typeface="Inter Bold"/>
              </a:rPr>
              <a:t>Tr</a:t>
            </a:r>
            <a:r>
              <a:rPr lang="en-US" b="true" sz="2800">
                <a:solidFill>
                  <a:srgbClr val="000000"/>
                </a:solidFill>
                <a:latin typeface="Inter Bold"/>
                <a:ea typeface="Inter Bold"/>
                <a:cs typeface="Inter Bold"/>
                <a:sym typeface="Inter Bold"/>
              </a:rPr>
              <a:t>iển khai:</a:t>
            </a:r>
            <a:r>
              <a:rPr lang="en-US" sz="2800">
                <a:solidFill>
                  <a:srgbClr val="000000"/>
                </a:solidFill>
                <a:latin typeface="Inter"/>
                <a:ea typeface="Inter"/>
                <a:cs typeface="Inter"/>
                <a:sym typeface="Inter"/>
              </a:rPr>
              <a:t> Lập trình viên tải mã lên đám mây, tài nguyên tự động được cấp phát, hỗ trợ mở rộng, giám sát và cập nhật liền mạch.</a:t>
            </a:r>
          </a:p>
        </p:txBody>
      </p:sp>
      <p:sp>
        <p:nvSpPr>
          <p:cNvPr name="TextBox 13" id="13"/>
          <p:cNvSpPr txBox="true"/>
          <p:nvPr/>
        </p:nvSpPr>
        <p:spPr>
          <a:xfrm rot="0">
            <a:off x="2459584" y="5646871"/>
            <a:ext cx="11825322" cy="986155"/>
          </a:xfrm>
          <a:prstGeom prst="rect">
            <a:avLst/>
          </a:prstGeom>
        </p:spPr>
        <p:txBody>
          <a:bodyPr anchor="t" rtlCol="false" tIns="0" lIns="0" bIns="0" rIns="0">
            <a:spAutoFit/>
          </a:bodyPr>
          <a:lstStyle/>
          <a:p>
            <a:pPr algn="l">
              <a:lnSpc>
                <a:spcPts val="3920"/>
              </a:lnSpc>
              <a:spcBef>
                <a:spcPct val="0"/>
              </a:spcBef>
            </a:pPr>
            <a:r>
              <a:rPr lang="en-US" b="true" sz="2800">
                <a:solidFill>
                  <a:srgbClr val="000000"/>
                </a:solidFill>
                <a:latin typeface="Inter Bold"/>
                <a:ea typeface="Inter Bold"/>
                <a:cs typeface="Inter Bold"/>
                <a:sym typeface="Inter Bold"/>
              </a:rPr>
              <a:t>Thự</a:t>
            </a:r>
            <a:r>
              <a:rPr lang="en-US" b="true" sz="2800">
                <a:solidFill>
                  <a:srgbClr val="000000"/>
                </a:solidFill>
                <a:latin typeface="Inter Bold"/>
                <a:ea typeface="Inter Bold"/>
                <a:cs typeface="Inter Bold"/>
                <a:sym typeface="Inter Bold"/>
              </a:rPr>
              <a:t>c thi: </a:t>
            </a:r>
            <a:r>
              <a:rPr lang="en-US" sz="2800">
                <a:solidFill>
                  <a:srgbClr val="000000"/>
                </a:solidFill>
                <a:latin typeface="Inter"/>
                <a:ea typeface="Inter"/>
                <a:cs typeface="Inter"/>
                <a:sym typeface="Inter"/>
              </a:rPr>
              <a:t>Hàm chạy theo sự kiện, tài nguyên tự điều chỉnh theo tải, hoạt động trong môi trường không trạng thái, đảm bảo xử lý nhanh.</a:t>
            </a:r>
          </a:p>
        </p:txBody>
      </p:sp>
      <p:sp>
        <p:nvSpPr>
          <p:cNvPr name="TextBox 14" id="14"/>
          <p:cNvSpPr txBox="true"/>
          <p:nvPr/>
        </p:nvSpPr>
        <p:spPr>
          <a:xfrm rot="0">
            <a:off x="2459584" y="7582986"/>
            <a:ext cx="11825322" cy="986155"/>
          </a:xfrm>
          <a:prstGeom prst="rect">
            <a:avLst/>
          </a:prstGeom>
        </p:spPr>
        <p:txBody>
          <a:bodyPr anchor="t" rtlCol="false" tIns="0" lIns="0" bIns="0" rIns="0">
            <a:spAutoFit/>
          </a:bodyPr>
          <a:lstStyle/>
          <a:p>
            <a:pPr algn="l">
              <a:lnSpc>
                <a:spcPts val="3920"/>
              </a:lnSpc>
              <a:spcBef>
                <a:spcPct val="0"/>
              </a:spcBef>
            </a:pPr>
            <a:r>
              <a:rPr lang="en-US" b="true" sz="2800">
                <a:solidFill>
                  <a:srgbClr val="000000"/>
                </a:solidFill>
                <a:latin typeface="Inter Bold"/>
                <a:ea typeface="Inter Bold"/>
                <a:cs typeface="Inter Bold"/>
                <a:sym typeface="Inter Bold"/>
              </a:rPr>
              <a:t>Giám sát</a:t>
            </a:r>
            <a:r>
              <a:rPr lang="en-US" b="true" sz="2800">
                <a:solidFill>
                  <a:srgbClr val="000000"/>
                </a:solidFill>
                <a:latin typeface="Inter Bold"/>
                <a:ea typeface="Inter Bold"/>
                <a:cs typeface="Inter Bold"/>
                <a:sym typeface="Inter Bold"/>
              </a:rPr>
              <a:t>: </a:t>
            </a:r>
            <a:r>
              <a:rPr lang="en-US" sz="2800">
                <a:solidFill>
                  <a:srgbClr val="000000"/>
                </a:solidFill>
                <a:latin typeface="Inter"/>
                <a:ea typeface="Inter"/>
                <a:cs typeface="Inter"/>
                <a:sym typeface="Inter"/>
              </a:rPr>
              <a:t>Tự động cung cấp số liệu, nhật ký, giúp theo dõi hiệu suất và lỗi mà không cần quản lý máy chủ, tăng hiệu quả vận hành.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782372"/>
            <a:ext cx="18288000" cy="5894830"/>
            <a:chOff x="0" y="0"/>
            <a:chExt cx="4816593" cy="1552548"/>
          </a:xfrm>
        </p:grpSpPr>
        <p:sp>
          <p:nvSpPr>
            <p:cNvPr name="Freeform 3" id="3"/>
            <p:cNvSpPr/>
            <p:nvPr/>
          </p:nvSpPr>
          <p:spPr>
            <a:xfrm flipH="false" flipV="false" rot="0">
              <a:off x="0" y="0"/>
              <a:ext cx="4816592" cy="1552548"/>
            </a:xfrm>
            <a:custGeom>
              <a:avLst/>
              <a:gdLst/>
              <a:ahLst/>
              <a:cxnLst/>
              <a:rect r="r" b="b" t="t" l="l"/>
              <a:pathLst>
                <a:path h="1552548" w="4816592">
                  <a:moveTo>
                    <a:pt x="0" y="0"/>
                  </a:moveTo>
                  <a:lnTo>
                    <a:pt x="4816592" y="0"/>
                  </a:lnTo>
                  <a:lnTo>
                    <a:pt x="4816592" y="1552548"/>
                  </a:lnTo>
                  <a:lnTo>
                    <a:pt x="0" y="1552548"/>
                  </a:lnTo>
                  <a:close/>
                </a:path>
              </a:pathLst>
            </a:custGeom>
            <a:solidFill>
              <a:srgbClr val="E1EDFC"/>
            </a:solidFill>
          </p:spPr>
        </p:sp>
        <p:sp>
          <p:nvSpPr>
            <p:cNvPr name="TextBox 4" id="4"/>
            <p:cNvSpPr txBox="true"/>
            <p:nvPr/>
          </p:nvSpPr>
          <p:spPr>
            <a:xfrm>
              <a:off x="0" y="-47625"/>
              <a:ext cx="4816593" cy="160017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5172075"/>
            <a:ext cx="5060185" cy="665701"/>
            <a:chOff x="0" y="0"/>
            <a:chExt cx="1332724" cy="175329"/>
          </a:xfrm>
        </p:grpSpPr>
        <p:sp>
          <p:nvSpPr>
            <p:cNvPr name="Freeform 6" id="6"/>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7" id="7"/>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6613908" y="3394570"/>
            <a:ext cx="5060185" cy="665701"/>
            <a:chOff x="0" y="0"/>
            <a:chExt cx="1332724" cy="175329"/>
          </a:xfrm>
        </p:grpSpPr>
        <p:sp>
          <p:nvSpPr>
            <p:cNvPr name="Freeform 9" id="9"/>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10" id="10"/>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2199115" y="5172075"/>
            <a:ext cx="5060185" cy="665701"/>
            <a:chOff x="0" y="0"/>
            <a:chExt cx="1332724" cy="175329"/>
          </a:xfrm>
        </p:grpSpPr>
        <p:sp>
          <p:nvSpPr>
            <p:cNvPr name="Freeform 12" id="12"/>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13" id="13"/>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028700" y="6005026"/>
            <a:ext cx="5060185" cy="2918476"/>
            <a:chOff x="0" y="0"/>
            <a:chExt cx="1332724" cy="768652"/>
          </a:xfrm>
        </p:grpSpPr>
        <p:sp>
          <p:nvSpPr>
            <p:cNvPr name="Freeform 15" id="15"/>
            <p:cNvSpPr/>
            <p:nvPr/>
          </p:nvSpPr>
          <p:spPr>
            <a:xfrm flipH="false" flipV="false" rot="0">
              <a:off x="0" y="0"/>
              <a:ext cx="1332724" cy="768652"/>
            </a:xfrm>
            <a:custGeom>
              <a:avLst/>
              <a:gdLst/>
              <a:ahLst/>
              <a:cxnLst/>
              <a:rect r="r" b="b" t="t" l="l"/>
              <a:pathLst>
                <a:path h="768652" w="1332724">
                  <a:moveTo>
                    <a:pt x="29069" y="0"/>
                  </a:moveTo>
                  <a:lnTo>
                    <a:pt x="1303654" y="0"/>
                  </a:lnTo>
                  <a:cubicBezTo>
                    <a:pt x="1319709" y="0"/>
                    <a:pt x="1332724" y="13015"/>
                    <a:pt x="1332724" y="29069"/>
                  </a:cubicBezTo>
                  <a:lnTo>
                    <a:pt x="1332724" y="739583"/>
                  </a:lnTo>
                  <a:cubicBezTo>
                    <a:pt x="1332724" y="747293"/>
                    <a:pt x="1329661" y="754686"/>
                    <a:pt x="1324209" y="760138"/>
                  </a:cubicBezTo>
                  <a:cubicBezTo>
                    <a:pt x="1318758" y="765590"/>
                    <a:pt x="1311364" y="768652"/>
                    <a:pt x="1303654" y="768652"/>
                  </a:cubicBezTo>
                  <a:lnTo>
                    <a:pt x="29069" y="768652"/>
                  </a:lnTo>
                  <a:cubicBezTo>
                    <a:pt x="13015" y="768652"/>
                    <a:pt x="0" y="755637"/>
                    <a:pt x="0" y="739583"/>
                  </a:cubicBezTo>
                  <a:lnTo>
                    <a:pt x="0" y="29069"/>
                  </a:lnTo>
                  <a:cubicBezTo>
                    <a:pt x="0" y="13015"/>
                    <a:pt x="13015" y="0"/>
                    <a:pt x="29069" y="0"/>
                  </a:cubicBezTo>
                  <a:close/>
                </a:path>
              </a:pathLst>
            </a:custGeom>
            <a:solidFill>
              <a:srgbClr val="3A577B"/>
            </a:solidFill>
          </p:spPr>
        </p:sp>
        <p:sp>
          <p:nvSpPr>
            <p:cNvPr name="TextBox 16" id="16"/>
            <p:cNvSpPr txBox="true"/>
            <p:nvPr/>
          </p:nvSpPr>
          <p:spPr>
            <a:xfrm>
              <a:off x="0" y="-47625"/>
              <a:ext cx="1332724" cy="816277"/>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6613908" y="4227521"/>
            <a:ext cx="5060185" cy="2264858"/>
            <a:chOff x="0" y="0"/>
            <a:chExt cx="1332724" cy="596506"/>
          </a:xfrm>
        </p:grpSpPr>
        <p:sp>
          <p:nvSpPr>
            <p:cNvPr name="Freeform 18" id="18"/>
            <p:cNvSpPr/>
            <p:nvPr/>
          </p:nvSpPr>
          <p:spPr>
            <a:xfrm flipH="false" flipV="false" rot="0">
              <a:off x="0" y="0"/>
              <a:ext cx="1332724" cy="596506"/>
            </a:xfrm>
            <a:custGeom>
              <a:avLst/>
              <a:gdLst/>
              <a:ahLst/>
              <a:cxnLst/>
              <a:rect r="r" b="b" t="t" l="l"/>
              <a:pathLst>
                <a:path h="596506" w="1332724">
                  <a:moveTo>
                    <a:pt x="29069" y="0"/>
                  </a:moveTo>
                  <a:lnTo>
                    <a:pt x="1303654" y="0"/>
                  </a:lnTo>
                  <a:cubicBezTo>
                    <a:pt x="1319709" y="0"/>
                    <a:pt x="1332724" y="13015"/>
                    <a:pt x="1332724" y="29069"/>
                  </a:cubicBezTo>
                  <a:lnTo>
                    <a:pt x="1332724" y="567436"/>
                  </a:lnTo>
                  <a:cubicBezTo>
                    <a:pt x="1332724" y="575146"/>
                    <a:pt x="1329661" y="582540"/>
                    <a:pt x="1324209" y="587992"/>
                  </a:cubicBezTo>
                  <a:cubicBezTo>
                    <a:pt x="1318758" y="593443"/>
                    <a:pt x="1311364" y="596506"/>
                    <a:pt x="1303654" y="596506"/>
                  </a:cubicBezTo>
                  <a:lnTo>
                    <a:pt x="29069" y="596506"/>
                  </a:lnTo>
                  <a:cubicBezTo>
                    <a:pt x="13015" y="596506"/>
                    <a:pt x="0" y="583491"/>
                    <a:pt x="0" y="567436"/>
                  </a:cubicBezTo>
                  <a:lnTo>
                    <a:pt x="0" y="29069"/>
                  </a:lnTo>
                  <a:cubicBezTo>
                    <a:pt x="0" y="13015"/>
                    <a:pt x="13015" y="0"/>
                    <a:pt x="29069" y="0"/>
                  </a:cubicBezTo>
                  <a:close/>
                </a:path>
              </a:pathLst>
            </a:custGeom>
            <a:solidFill>
              <a:srgbClr val="3A577B"/>
            </a:solidFill>
          </p:spPr>
        </p:sp>
        <p:sp>
          <p:nvSpPr>
            <p:cNvPr name="TextBox 19" id="19"/>
            <p:cNvSpPr txBox="true"/>
            <p:nvPr/>
          </p:nvSpPr>
          <p:spPr>
            <a:xfrm>
              <a:off x="0" y="-47625"/>
              <a:ext cx="1332724" cy="644131"/>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12199115" y="6005026"/>
            <a:ext cx="5060185" cy="2672177"/>
            <a:chOff x="0" y="0"/>
            <a:chExt cx="1332724" cy="703783"/>
          </a:xfrm>
        </p:grpSpPr>
        <p:sp>
          <p:nvSpPr>
            <p:cNvPr name="Freeform 21" id="21"/>
            <p:cNvSpPr/>
            <p:nvPr/>
          </p:nvSpPr>
          <p:spPr>
            <a:xfrm flipH="false" flipV="false" rot="0">
              <a:off x="0" y="0"/>
              <a:ext cx="1332724" cy="703783"/>
            </a:xfrm>
            <a:custGeom>
              <a:avLst/>
              <a:gdLst/>
              <a:ahLst/>
              <a:cxnLst/>
              <a:rect r="r" b="b" t="t" l="l"/>
              <a:pathLst>
                <a:path h="703783" w="1332724">
                  <a:moveTo>
                    <a:pt x="29069" y="0"/>
                  </a:moveTo>
                  <a:lnTo>
                    <a:pt x="1303654" y="0"/>
                  </a:lnTo>
                  <a:cubicBezTo>
                    <a:pt x="1319709" y="0"/>
                    <a:pt x="1332724" y="13015"/>
                    <a:pt x="1332724" y="29069"/>
                  </a:cubicBezTo>
                  <a:lnTo>
                    <a:pt x="1332724" y="674714"/>
                  </a:lnTo>
                  <a:cubicBezTo>
                    <a:pt x="1332724" y="682423"/>
                    <a:pt x="1329661" y="689817"/>
                    <a:pt x="1324209" y="695269"/>
                  </a:cubicBezTo>
                  <a:cubicBezTo>
                    <a:pt x="1318758" y="700720"/>
                    <a:pt x="1311364" y="703783"/>
                    <a:pt x="1303654" y="703783"/>
                  </a:cubicBezTo>
                  <a:lnTo>
                    <a:pt x="29069" y="703783"/>
                  </a:lnTo>
                  <a:cubicBezTo>
                    <a:pt x="13015" y="703783"/>
                    <a:pt x="0" y="690768"/>
                    <a:pt x="0" y="674714"/>
                  </a:cubicBezTo>
                  <a:lnTo>
                    <a:pt x="0" y="29069"/>
                  </a:lnTo>
                  <a:cubicBezTo>
                    <a:pt x="0" y="13015"/>
                    <a:pt x="13015" y="0"/>
                    <a:pt x="29069" y="0"/>
                  </a:cubicBezTo>
                  <a:close/>
                </a:path>
              </a:pathLst>
            </a:custGeom>
            <a:solidFill>
              <a:srgbClr val="3A577B"/>
            </a:solidFill>
          </p:spPr>
        </p:sp>
        <p:sp>
          <p:nvSpPr>
            <p:cNvPr name="TextBox 22" id="22"/>
            <p:cNvSpPr txBox="true"/>
            <p:nvPr/>
          </p:nvSpPr>
          <p:spPr>
            <a:xfrm>
              <a:off x="0" y="-47625"/>
              <a:ext cx="1332724" cy="751408"/>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0">
            <a:off x="7445863" y="6492380"/>
            <a:ext cx="3396275" cy="339627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25" id="25"/>
          <p:cNvSpPr/>
          <p:nvPr/>
        </p:nvSpPr>
        <p:spPr>
          <a:xfrm flipH="false" flipV="false" rot="0">
            <a:off x="4505581" y="3685992"/>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2198541" y="3660336"/>
            <a:ext cx="1583878" cy="1108714"/>
          </a:xfrm>
          <a:custGeom>
            <a:avLst/>
            <a:gdLst/>
            <a:ahLst/>
            <a:cxnLst/>
            <a:rect r="r" b="b" t="t" l="l"/>
            <a:pathLst>
              <a:path h="1108714" w="1583878">
                <a:moveTo>
                  <a:pt x="0" y="0"/>
                </a:moveTo>
                <a:lnTo>
                  <a:pt x="1583878" y="0"/>
                </a:lnTo>
                <a:lnTo>
                  <a:pt x="1583878" y="1108715"/>
                </a:lnTo>
                <a:lnTo>
                  <a:pt x="0" y="11087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10157853" y="3283376"/>
            <a:ext cx="1098101" cy="888089"/>
          </a:xfrm>
          <a:custGeom>
            <a:avLst/>
            <a:gdLst/>
            <a:ahLst/>
            <a:cxnLst/>
            <a:rect r="r" b="b" t="t" l="l"/>
            <a:pathLst>
              <a:path h="888089" w="1098101">
                <a:moveTo>
                  <a:pt x="0" y="0"/>
                </a:moveTo>
                <a:lnTo>
                  <a:pt x="1098101" y="0"/>
                </a:lnTo>
                <a:lnTo>
                  <a:pt x="1098101" y="888089"/>
                </a:lnTo>
                <a:lnTo>
                  <a:pt x="0" y="888089"/>
                </a:lnTo>
                <a:lnTo>
                  <a:pt x="0" y="0"/>
                </a:lnTo>
                <a:close/>
              </a:path>
            </a:pathLst>
          </a:custGeom>
          <a:blipFill>
            <a:blip r:embed="rId5"/>
            <a:stretch>
              <a:fillRect l="0" t="0" r="0" b="0"/>
            </a:stretch>
          </a:blipFill>
        </p:spPr>
      </p:sp>
      <p:sp>
        <p:nvSpPr>
          <p:cNvPr name="Freeform 28" id="28"/>
          <p:cNvSpPr/>
          <p:nvPr/>
        </p:nvSpPr>
        <p:spPr>
          <a:xfrm flipH="false" flipV="false" rot="0">
            <a:off x="4669336" y="4894912"/>
            <a:ext cx="866685" cy="1009909"/>
          </a:xfrm>
          <a:custGeom>
            <a:avLst/>
            <a:gdLst/>
            <a:ahLst/>
            <a:cxnLst/>
            <a:rect r="r" b="b" t="t" l="l"/>
            <a:pathLst>
              <a:path h="1009909" w="866685">
                <a:moveTo>
                  <a:pt x="0" y="0"/>
                </a:moveTo>
                <a:lnTo>
                  <a:pt x="866685" y="0"/>
                </a:lnTo>
                <a:lnTo>
                  <a:pt x="866685" y="1009908"/>
                </a:lnTo>
                <a:lnTo>
                  <a:pt x="0" y="1009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5496367" y="5043986"/>
            <a:ext cx="921878" cy="921878"/>
          </a:xfrm>
          <a:custGeom>
            <a:avLst/>
            <a:gdLst/>
            <a:ahLst/>
            <a:cxnLst/>
            <a:rect r="r" b="b" t="t" l="l"/>
            <a:pathLst>
              <a:path h="921878" w="921878">
                <a:moveTo>
                  <a:pt x="0" y="0"/>
                </a:moveTo>
                <a:lnTo>
                  <a:pt x="921878" y="0"/>
                </a:lnTo>
                <a:lnTo>
                  <a:pt x="921878" y="921878"/>
                </a:lnTo>
                <a:lnTo>
                  <a:pt x="0" y="921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1028700" y="983544"/>
            <a:ext cx="11691629" cy="855853"/>
          </a:xfrm>
          <a:prstGeom prst="rect">
            <a:avLst/>
          </a:prstGeom>
        </p:spPr>
        <p:txBody>
          <a:bodyPr anchor="t" rtlCol="false" tIns="0" lIns="0" bIns="0" rIns="0">
            <a:spAutoFit/>
          </a:bodyPr>
          <a:lstStyle/>
          <a:p>
            <a:pPr algn="ctr" marL="0" indent="0" lvl="0">
              <a:lnSpc>
                <a:spcPts val="6730"/>
              </a:lnSpc>
              <a:spcBef>
                <a:spcPct val="0"/>
              </a:spcBef>
            </a:pPr>
            <a:r>
              <a:rPr lang="en-US" b="true" sz="5299">
                <a:solidFill>
                  <a:srgbClr val="0E2F5F"/>
                </a:solidFill>
                <a:latin typeface="Inter Heavy"/>
                <a:ea typeface="Inter Heavy"/>
                <a:cs typeface="Inter Heavy"/>
                <a:sym typeface="Inter Heavy"/>
              </a:rPr>
              <a:t>3. Cá</a:t>
            </a:r>
            <a:r>
              <a:rPr lang="en-US" b="true" sz="5299" strike="noStrike" u="none">
                <a:solidFill>
                  <a:srgbClr val="0E2F5F"/>
                </a:solidFill>
                <a:latin typeface="Inter Heavy"/>
                <a:ea typeface="Inter Heavy"/>
                <a:cs typeface="Inter Heavy"/>
                <a:sym typeface="Inter Heavy"/>
              </a:rPr>
              <a:t>c nền tảng Serverless nổi bật</a:t>
            </a:r>
          </a:p>
        </p:txBody>
      </p:sp>
      <p:sp>
        <p:nvSpPr>
          <p:cNvPr name="TextBox 31" id="31"/>
          <p:cNvSpPr txBox="true"/>
          <p:nvPr/>
        </p:nvSpPr>
        <p:spPr>
          <a:xfrm rot="0">
            <a:off x="7853931" y="3508998"/>
            <a:ext cx="2580138" cy="455293"/>
          </a:xfrm>
          <a:prstGeom prst="rect">
            <a:avLst/>
          </a:prstGeom>
        </p:spPr>
        <p:txBody>
          <a:bodyPr anchor="t" rtlCol="false" tIns="0" lIns="0" bIns="0" rIns="0">
            <a:spAutoFit/>
          </a:bodyPr>
          <a:lstStyle/>
          <a:p>
            <a:pPr algn="ctr">
              <a:lnSpc>
                <a:spcPts val="3780"/>
              </a:lnSpc>
            </a:pPr>
            <a:r>
              <a:rPr lang="en-US" sz="2700" b="true">
                <a:solidFill>
                  <a:srgbClr val="FFFFFF"/>
                </a:solidFill>
                <a:latin typeface="Aileron Heavy"/>
                <a:ea typeface="Aileron Heavy"/>
                <a:cs typeface="Aileron Heavy"/>
                <a:sym typeface="Aileron Heavy"/>
              </a:rPr>
              <a:t>Ứng dụng</a:t>
            </a:r>
          </a:p>
        </p:txBody>
      </p:sp>
      <p:sp>
        <p:nvSpPr>
          <p:cNvPr name="TextBox 32" id="32"/>
          <p:cNvSpPr txBox="true"/>
          <p:nvPr/>
        </p:nvSpPr>
        <p:spPr>
          <a:xfrm rot="0">
            <a:off x="12289020" y="5286503"/>
            <a:ext cx="4880376" cy="455293"/>
          </a:xfrm>
          <a:prstGeom prst="rect">
            <a:avLst/>
          </a:prstGeom>
        </p:spPr>
        <p:txBody>
          <a:bodyPr anchor="t" rtlCol="false" tIns="0" lIns="0" bIns="0" rIns="0">
            <a:spAutoFit/>
          </a:bodyPr>
          <a:lstStyle/>
          <a:p>
            <a:pPr algn="ctr">
              <a:lnSpc>
                <a:spcPts val="3780"/>
              </a:lnSpc>
            </a:pPr>
            <a:r>
              <a:rPr lang="en-US" sz="2700" b="true">
                <a:solidFill>
                  <a:srgbClr val="FFFFFF"/>
                </a:solidFill>
                <a:latin typeface="Aileron Heavy"/>
                <a:ea typeface="Aileron Heavy"/>
                <a:cs typeface="Aileron Heavy"/>
                <a:sym typeface="Aileron Heavy"/>
              </a:rPr>
              <a:t>Giá cả</a:t>
            </a:r>
          </a:p>
        </p:txBody>
      </p:sp>
      <p:sp>
        <p:nvSpPr>
          <p:cNvPr name="TextBox 33" id="33"/>
          <p:cNvSpPr txBox="true"/>
          <p:nvPr/>
        </p:nvSpPr>
        <p:spPr>
          <a:xfrm rot="0">
            <a:off x="1218609" y="6168530"/>
            <a:ext cx="4680923" cy="2462530"/>
          </a:xfrm>
          <a:prstGeom prst="rect">
            <a:avLst/>
          </a:prstGeom>
        </p:spPr>
        <p:txBody>
          <a:bodyPr anchor="t" rtlCol="false" tIns="0" lIns="0" bIns="0" rIns="0">
            <a:spAutoFit/>
          </a:bodyPr>
          <a:lstStyle/>
          <a:p>
            <a:pPr algn="just">
              <a:lnSpc>
                <a:spcPts val="3919"/>
              </a:lnSpc>
            </a:pPr>
            <a:r>
              <a:rPr lang="en-US" sz="2799" b="true">
                <a:solidFill>
                  <a:srgbClr val="E1EDFC"/>
                </a:solidFill>
                <a:latin typeface="Aileron Bold"/>
                <a:ea typeface="Aileron Bold"/>
                <a:cs typeface="Aileron Bold"/>
                <a:sym typeface="Aileron Bold"/>
              </a:rPr>
              <a:t>Dịch vụ serverless hàng đầu, tự động mở rộng, chạy mã theo sự kiện, tích hợp CloudWatch và các dịch vụ AWS khác.</a:t>
            </a:r>
          </a:p>
        </p:txBody>
      </p:sp>
      <p:sp>
        <p:nvSpPr>
          <p:cNvPr name="TextBox 34" id="34"/>
          <p:cNvSpPr txBox="true"/>
          <p:nvPr/>
        </p:nvSpPr>
        <p:spPr>
          <a:xfrm rot="0">
            <a:off x="6803538" y="4347760"/>
            <a:ext cx="4680923" cy="1967230"/>
          </a:xfrm>
          <a:prstGeom prst="rect">
            <a:avLst/>
          </a:prstGeom>
        </p:spPr>
        <p:txBody>
          <a:bodyPr anchor="t" rtlCol="false" tIns="0" lIns="0" bIns="0" rIns="0">
            <a:spAutoFit/>
          </a:bodyPr>
          <a:lstStyle/>
          <a:p>
            <a:pPr algn="just">
              <a:lnSpc>
                <a:spcPts val="3919"/>
              </a:lnSpc>
            </a:pPr>
            <a:r>
              <a:rPr lang="en-US" sz="2799" b="true">
                <a:solidFill>
                  <a:srgbClr val="E1EDFC"/>
                </a:solidFill>
                <a:latin typeface="Aileron Bold"/>
                <a:ea typeface="Aileron Bold"/>
                <a:cs typeface="Aileron Bold"/>
                <a:sym typeface="Aileron Bold"/>
              </a:rPr>
              <a:t>Phù hợp xử lý dữ liệu thời gian thực, API, microservices, như xử lý ảnh hay phản hồi tự động.</a:t>
            </a:r>
          </a:p>
        </p:txBody>
      </p:sp>
      <p:sp>
        <p:nvSpPr>
          <p:cNvPr name="TextBox 35" id="35"/>
          <p:cNvSpPr txBox="true"/>
          <p:nvPr/>
        </p:nvSpPr>
        <p:spPr>
          <a:xfrm rot="0">
            <a:off x="12388746" y="6081274"/>
            <a:ext cx="4680923" cy="2462530"/>
          </a:xfrm>
          <a:prstGeom prst="rect">
            <a:avLst/>
          </a:prstGeom>
        </p:spPr>
        <p:txBody>
          <a:bodyPr anchor="t" rtlCol="false" tIns="0" lIns="0" bIns="0" rIns="0">
            <a:spAutoFit/>
          </a:bodyPr>
          <a:lstStyle/>
          <a:p>
            <a:pPr algn="just">
              <a:lnSpc>
                <a:spcPts val="3919"/>
              </a:lnSpc>
            </a:pPr>
            <a:r>
              <a:rPr lang="en-US" sz="2799" b="true">
                <a:solidFill>
                  <a:srgbClr val="E1EDFC"/>
                </a:solidFill>
                <a:latin typeface="Aileron Bold"/>
                <a:ea typeface="Aileron Bold"/>
                <a:cs typeface="Aileron Bold"/>
                <a:sym typeface="Aileron Bold"/>
              </a:rPr>
              <a:t>Thanh toán theo sử dụng, dựa trên số yêu cầu và thời gian tính toán, không phí cố định, tiết kiệm cho tải biến động.</a:t>
            </a:r>
          </a:p>
        </p:txBody>
      </p:sp>
      <p:sp>
        <p:nvSpPr>
          <p:cNvPr name="TextBox 36" id="36"/>
          <p:cNvSpPr txBox="true"/>
          <p:nvPr/>
        </p:nvSpPr>
        <p:spPr>
          <a:xfrm rot="0">
            <a:off x="1393259" y="5286503"/>
            <a:ext cx="4331066" cy="455293"/>
          </a:xfrm>
          <a:prstGeom prst="rect">
            <a:avLst/>
          </a:prstGeom>
        </p:spPr>
        <p:txBody>
          <a:bodyPr anchor="t" rtlCol="false" tIns="0" lIns="0" bIns="0" rIns="0">
            <a:spAutoFit/>
          </a:bodyPr>
          <a:lstStyle/>
          <a:p>
            <a:pPr algn="ctr">
              <a:lnSpc>
                <a:spcPts val="3780"/>
              </a:lnSpc>
            </a:pPr>
            <a:r>
              <a:rPr lang="en-US" sz="2700" b="true">
                <a:solidFill>
                  <a:srgbClr val="FFFFFF"/>
                </a:solidFill>
                <a:latin typeface="Aileron Heavy"/>
                <a:ea typeface="Aileron Heavy"/>
                <a:cs typeface="Aileron Heavy"/>
                <a:sym typeface="Aileron Heavy"/>
              </a:rPr>
              <a:t>Tổng quan</a:t>
            </a:r>
          </a:p>
        </p:txBody>
      </p:sp>
      <p:sp>
        <p:nvSpPr>
          <p:cNvPr name="TextBox 37" id="37"/>
          <p:cNvSpPr txBox="true"/>
          <p:nvPr/>
        </p:nvSpPr>
        <p:spPr>
          <a:xfrm rot="0">
            <a:off x="1189742" y="2258499"/>
            <a:ext cx="2559133" cy="523874"/>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Aileron Bold"/>
                <a:ea typeface="Aileron Bold"/>
                <a:cs typeface="Aileron Bold"/>
                <a:sym typeface="Aileron Bold"/>
              </a:rPr>
              <a:t>AWS Lambda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996" y="2782372"/>
            <a:ext cx="18288000" cy="5894830"/>
            <a:chOff x="0" y="0"/>
            <a:chExt cx="4816593" cy="1552548"/>
          </a:xfrm>
        </p:grpSpPr>
        <p:sp>
          <p:nvSpPr>
            <p:cNvPr name="Freeform 3" id="3"/>
            <p:cNvSpPr/>
            <p:nvPr/>
          </p:nvSpPr>
          <p:spPr>
            <a:xfrm flipH="false" flipV="false" rot="0">
              <a:off x="0" y="0"/>
              <a:ext cx="4816592" cy="1552548"/>
            </a:xfrm>
            <a:custGeom>
              <a:avLst/>
              <a:gdLst/>
              <a:ahLst/>
              <a:cxnLst/>
              <a:rect r="r" b="b" t="t" l="l"/>
              <a:pathLst>
                <a:path h="1552548" w="4816592">
                  <a:moveTo>
                    <a:pt x="0" y="0"/>
                  </a:moveTo>
                  <a:lnTo>
                    <a:pt x="4816592" y="0"/>
                  </a:lnTo>
                  <a:lnTo>
                    <a:pt x="4816592" y="1552548"/>
                  </a:lnTo>
                  <a:lnTo>
                    <a:pt x="0" y="1552548"/>
                  </a:lnTo>
                  <a:close/>
                </a:path>
              </a:pathLst>
            </a:custGeom>
            <a:solidFill>
              <a:srgbClr val="E1EDFC"/>
            </a:solidFill>
          </p:spPr>
        </p:sp>
        <p:sp>
          <p:nvSpPr>
            <p:cNvPr name="TextBox 4" id="4"/>
            <p:cNvSpPr txBox="true"/>
            <p:nvPr/>
          </p:nvSpPr>
          <p:spPr>
            <a:xfrm>
              <a:off x="0" y="-47625"/>
              <a:ext cx="4816593" cy="160017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1028700" y="5172075"/>
            <a:ext cx="5060185" cy="665701"/>
            <a:chOff x="0" y="0"/>
            <a:chExt cx="1332724" cy="175329"/>
          </a:xfrm>
        </p:grpSpPr>
        <p:sp>
          <p:nvSpPr>
            <p:cNvPr name="Freeform 6" id="6"/>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7" id="7"/>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6613908" y="3394570"/>
            <a:ext cx="5060185" cy="665701"/>
            <a:chOff x="0" y="0"/>
            <a:chExt cx="1332724" cy="175329"/>
          </a:xfrm>
        </p:grpSpPr>
        <p:sp>
          <p:nvSpPr>
            <p:cNvPr name="Freeform 9" id="9"/>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10" id="10"/>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2199115" y="5172075"/>
            <a:ext cx="5060185" cy="665701"/>
            <a:chOff x="0" y="0"/>
            <a:chExt cx="1332724" cy="175329"/>
          </a:xfrm>
        </p:grpSpPr>
        <p:sp>
          <p:nvSpPr>
            <p:cNvPr name="Freeform 12" id="12"/>
            <p:cNvSpPr/>
            <p:nvPr/>
          </p:nvSpPr>
          <p:spPr>
            <a:xfrm flipH="false" flipV="false" rot="0">
              <a:off x="0" y="0"/>
              <a:ext cx="1332724" cy="175329"/>
            </a:xfrm>
            <a:custGeom>
              <a:avLst/>
              <a:gdLst/>
              <a:ahLst/>
              <a:cxnLst/>
              <a:rect r="r" b="b" t="t" l="l"/>
              <a:pathLst>
                <a:path h="175329" w="1332724">
                  <a:moveTo>
                    <a:pt x="78028" y="0"/>
                  </a:moveTo>
                  <a:lnTo>
                    <a:pt x="1254695" y="0"/>
                  </a:lnTo>
                  <a:cubicBezTo>
                    <a:pt x="1297789" y="0"/>
                    <a:pt x="1332724" y="34934"/>
                    <a:pt x="1332724" y="78028"/>
                  </a:cubicBezTo>
                  <a:lnTo>
                    <a:pt x="1332724" y="97300"/>
                  </a:lnTo>
                  <a:cubicBezTo>
                    <a:pt x="1332724" y="117995"/>
                    <a:pt x="1324503" y="137841"/>
                    <a:pt x="1309870" y="152475"/>
                  </a:cubicBezTo>
                  <a:cubicBezTo>
                    <a:pt x="1295236" y="167108"/>
                    <a:pt x="1275390" y="175329"/>
                    <a:pt x="1254695" y="175329"/>
                  </a:cubicBezTo>
                  <a:lnTo>
                    <a:pt x="78028" y="175329"/>
                  </a:lnTo>
                  <a:cubicBezTo>
                    <a:pt x="57334" y="175329"/>
                    <a:pt x="37487" y="167108"/>
                    <a:pt x="22854" y="152475"/>
                  </a:cubicBezTo>
                  <a:cubicBezTo>
                    <a:pt x="8221" y="137841"/>
                    <a:pt x="0" y="117995"/>
                    <a:pt x="0" y="97300"/>
                  </a:cubicBezTo>
                  <a:lnTo>
                    <a:pt x="0" y="78028"/>
                  </a:lnTo>
                  <a:cubicBezTo>
                    <a:pt x="0" y="57334"/>
                    <a:pt x="8221" y="37487"/>
                    <a:pt x="22854" y="22854"/>
                  </a:cubicBezTo>
                  <a:cubicBezTo>
                    <a:pt x="37487" y="8221"/>
                    <a:pt x="57334" y="0"/>
                    <a:pt x="78028" y="0"/>
                  </a:cubicBezTo>
                  <a:close/>
                </a:path>
              </a:pathLst>
            </a:custGeom>
            <a:solidFill>
              <a:srgbClr val="5188CC"/>
            </a:solidFill>
          </p:spPr>
        </p:sp>
        <p:sp>
          <p:nvSpPr>
            <p:cNvPr name="TextBox 13" id="13"/>
            <p:cNvSpPr txBox="true"/>
            <p:nvPr/>
          </p:nvSpPr>
          <p:spPr>
            <a:xfrm>
              <a:off x="0" y="-47625"/>
              <a:ext cx="1332724" cy="222954"/>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028700" y="6005026"/>
            <a:ext cx="5060185" cy="2672177"/>
            <a:chOff x="0" y="0"/>
            <a:chExt cx="1332724" cy="703783"/>
          </a:xfrm>
        </p:grpSpPr>
        <p:sp>
          <p:nvSpPr>
            <p:cNvPr name="Freeform 15" id="15"/>
            <p:cNvSpPr/>
            <p:nvPr/>
          </p:nvSpPr>
          <p:spPr>
            <a:xfrm flipH="false" flipV="false" rot="0">
              <a:off x="0" y="0"/>
              <a:ext cx="1332724" cy="703783"/>
            </a:xfrm>
            <a:custGeom>
              <a:avLst/>
              <a:gdLst/>
              <a:ahLst/>
              <a:cxnLst/>
              <a:rect r="r" b="b" t="t" l="l"/>
              <a:pathLst>
                <a:path h="703783" w="1332724">
                  <a:moveTo>
                    <a:pt x="29069" y="0"/>
                  </a:moveTo>
                  <a:lnTo>
                    <a:pt x="1303654" y="0"/>
                  </a:lnTo>
                  <a:cubicBezTo>
                    <a:pt x="1319709" y="0"/>
                    <a:pt x="1332724" y="13015"/>
                    <a:pt x="1332724" y="29069"/>
                  </a:cubicBezTo>
                  <a:lnTo>
                    <a:pt x="1332724" y="674714"/>
                  </a:lnTo>
                  <a:cubicBezTo>
                    <a:pt x="1332724" y="682423"/>
                    <a:pt x="1329661" y="689817"/>
                    <a:pt x="1324209" y="695269"/>
                  </a:cubicBezTo>
                  <a:cubicBezTo>
                    <a:pt x="1318758" y="700720"/>
                    <a:pt x="1311364" y="703783"/>
                    <a:pt x="1303654" y="703783"/>
                  </a:cubicBezTo>
                  <a:lnTo>
                    <a:pt x="29069" y="703783"/>
                  </a:lnTo>
                  <a:cubicBezTo>
                    <a:pt x="13015" y="703783"/>
                    <a:pt x="0" y="690768"/>
                    <a:pt x="0" y="674714"/>
                  </a:cubicBezTo>
                  <a:lnTo>
                    <a:pt x="0" y="29069"/>
                  </a:lnTo>
                  <a:cubicBezTo>
                    <a:pt x="0" y="13015"/>
                    <a:pt x="13015" y="0"/>
                    <a:pt x="29069" y="0"/>
                  </a:cubicBezTo>
                  <a:close/>
                </a:path>
              </a:pathLst>
            </a:custGeom>
            <a:solidFill>
              <a:srgbClr val="3A577B"/>
            </a:solidFill>
          </p:spPr>
        </p:sp>
        <p:sp>
          <p:nvSpPr>
            <p:cNvPr name="TextBox 16" id="16"/>
            <p:cNvSpPr txBox="true"/>
            <p:nvPr/>
          </p:nvSpPr>
          <p:spPr>
            <a:xfrm>
              <a:off x="0" y="-47625"/>
              <a:ext cx="1332724" cy="751408"/>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6613908" y="4227521"/>
            <a:ext cx="5060185" cy="1777505"/>
            <a:chOff x="0" y="0"/>
            <a:chExt cx="1332724" cy="468149"/>
          </a:xfrm>
        </p:grpSpPr>
        <p:sp>
          <p:nvSpPr>
            <p:cNvPr name="Freeform 18" id="18"/>
            <p:cNvSpPr/>
            <p:nvPr/>
          </p:nvSpPr>
          <p:spPr>
            <a:xfrm flipH="false" flipV="false" rot="0">
              <a:off x="0" y="0"/>
              <a:ext cx="1332724" cy="468149"/>
            </a:xfrm>
            <a:custGeom>
              <a:avLst/>
              <a:gdLst/>
              <a:ahLst/>
              <a:cxnLst/>
              <a:rect r="r" b="b" t="t" l="l"/>
              <a:pathLst>
                <a:path h="468149" w="1332724">
                  <a:moveTo>
                    <a:pt x="29069" y="0"/>
                  </a:moveTo>
                  <a:lnTo>
                    <a:pt x="1303654" y="0"/>
                  </a:lnTo>
                  <a:cubicBezTo>
                    <a:pt x="1319709" y="0"/>
                    <a:pt x="1332724" y="13015"/>
                    <a:pt x="1332724" y="29069"/>
                  </a:cubicBezTo>
                  <a:lnTo>
                    <a:pt x="1332724" y="439080"/>
                  </a:lnTo>
                  <a:cubicBezTo>
                    <a:pt x="1332724" y="446790"/>
                    <a:pt x="1329661" y="454184"/>
                    <a:pt x="1324209" y="459635"/>
                  </a:cubicBezTo>
                  <a:cubicBezTo>
                    <a:pt x="1318758" y="465087"/>
                    <a:pt x="1311364" y="468149"/>
                    <a:pt x="1303654" y="468149"/>
                  </a:cubicBezTo>
                  <a:lnTo>
                    <a:pt x="29069" y="468149"/>
                  </a:lnTo>
                  <a:cubicBezTo>
                    <a:pt x="13015" y="468149"/>
                    <a:pt x="0" y="455135"/>
                    <a:pt x="0" y="439080"/>
                  </a:cubicBezTo>
                  <a:lnTo>
                    <a:pt x="0" y="29069"/>
                  </a:lnTo>
                  <a:cubicBezTo>
                    <a:pt x="0" y="13015"/>
                    <a:pt x="13015" y="0"/>
                    <a:pt x="29069" y="0"/>
                  </a:cubicBezTo>
                  <a:close/>
                </a:path>
              </a:pathLst>
            </a:custGeom>
            <a:solidFill>
              <a:srgbClr val="3A577B"/>
            </a:solidFill>
          </p:spPr>
        </p:sp>
        <p:sp>
          <p:nvSpPr>
            <p:cNvPr name="TextBox 19" id="19"/>
            <p:cNvSpPr txBox="true"/>
            <p:nvPr/>
          </p:nvSpPr>
          <p:spPr>
            <a:xfrm>
              <a:off x="0" y="-47625"/>
              <a:ext cx="1332724" cy="515774"/>
            </a:xfrm>
            <a:prstGeom prst="rect">
              <a:avLst/>
            </a:prstGeom>
          </p:spPr>
          <p:txBody>
            <a:bodyPr anchor="ctr" rtlCol="false" tIns="50800" lIns="50800" bIns="50800" rIns="50800"/>
            <a:lstStyle/>
            <a:p>
              <a:pPr algn="ctr">
                <a:lnSpc>
                  <a:spcPts val="2800"/>
                </a:lnSpc>
              </a:pPr>
            </a:p>
          </p:txBody>
        </p:sp>
      </p:grpSp>
      <p:grpSp>
        <p:nvGrpSpPr>
          <p:cNvPr name="Group 20" id="20"/>
          <p:cNvGrpSpPr/>
          <p:nvPr/>
        </p:nvGrpSpPr>
        <p:grpSpPr>
          <a:xfrm rot="0">
            <a:off x="12199115" y="6005026"/>
            <a:ext cx="5060185" cy="2214066"/>
            <a:chOff x="0" y="0"/>
            <a:chExt cx="1332724" cy="583129"/>
          </a:xfrm>
        </p:grpSpPr>
        <p:sp>
          <p:nvSpPr>
            <p:cNvPr name="Freeform 21" id="21"/>
            <p:cNvSpPr/>
            <p:nvPr/>
          </p:nvSpPr>
          <p:spPr>
            <a:xfrm flipH="false" flipV="false" rot="0">
              <a:off x="0" y="0"/>
              <a:ext cx="1332724" cy="583129"/>
            </a:xfrm>
            <a:custGeom>
              <a:avLst/>
              <a:gdLst/>
              <a:ahLst/>
              <a:cxnLst/>
              <a:rect r="r" b="b" t="t" l="l"/>
              <a:pathLst>
                <a:path h="583129" w="1332724">
                  <a:moveTo>
                    <a:pt x="29069" y="0"/>
                  </a:moveTo>
                  <a:lnTo>
                    <a:pt x="1303654" y="0"/>
                  </a:lnTo>
                  <a:cubicBezTo>
                    <a:pt x="1319709" y="0"/>
                    <a:pt x="1332724" y="13015"/>
                    <a:pt x="1332724" y="29069"/>
                  </a:cubicBezTo>
                  <a:lnTo>
                    <a:pt x="1332724" y="554059"/>
                  </a:lnTo>
                  <a:cubicBezTo>
                    <a:pt x="1332724" y="561769"/>
                    <a:pt x="1329661" y="569163"/>
                    <a:pt x="1324209" y="574614"/>
                  </a:cubicBezTo>
                  <a:cubicBezTo>
                    <a:pt x="1318758" y="580066"/>
                    <a:pt x="1311364" y="583129"/>
                    <a:pt x="1303654" y="583129"/>
                  </a:cubicBezTo>
                  <a:lnTo>
                    <a:pt x="29069" y="583129"/>
                  </a:lnTo>
                  <a:cubicBezTo>
                    <a:pt x="13015" y="583129"/>
                    <a:pt x="0" y="570114"/>
                    <a:pt x="0" y="554059"/>
                  </a:cubicBezTo>
                  <a:lnTo>
                    <a:pt x="0" y="29069"/>
                  </a:lnTo>
                  <a:cubicBezTo>
                    <a:pt x="0" y="13015"/>
                    <a:pt x="13015" y="0"/>
                    <a:pt x="29069" y="0"/>
                  </a:cubicBezTo>
                  <a:close/>
                </a:path>
              </a:pathLst>
            </a:custGeom>
            <a:solidFill>
              <a:srgbClr val="3A577B"/>
            </a:solidFill>
          </p:spPr>
        </p:sp>
        <p:sp>
          <p:nvSpPr>
            <p:cNvPr name="TextBox 22" id="22"/>
            <p:cNvSpPr txBox="true"/>
            <p:nvPr/>
          </p:nvSpPr>
          <p:spPr>
            <a:xfrm>
              <a:off x="0" y="-47625"/>
              <a:ext cx="1332724" cy="630754"/>
            </a:xfrm>
            <a:prstGeom prst="rect">
              <a:avLst/>
            </a:prstGeom>
          </p:spPr>
          <p:txBody>
            <a:bodyPr anchor="ctr" rtlCol="false" tIns="50800" lIns="50800" bIns="50800" rIns="50800"/>
            <a:lstStyle/>
            <a:p>
              <a:pPr algn="ctr">
                <a:lnSpc>
                  <a:spcPts val="2800"/>
                </a:lnSpc>
              </a:pPr>
            </a:p>
          </p:txBody>
        </p:sp>
      </p:grpSp>
      <p:grpSp>
        <p:nvGrpSpPr>
          <p:cNvPr name="Group 23" id="23"/>
          <p:cNvGrpSpPr/>
          <p:nvPr/>
        </p:nvGrpSpPr>
        <p:grpSpPr>
          <a:xfrm rot="0">
            <a:off x="7503013" y="6578105"/>
            <a:ext cx="3281975" cy="328197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15409" r="-171466" b="-20323"/>
              </a:stretch>
            </a:blipFill>
          </p:spPr>
        </p:sp>
      </p:grpSp>
      <p:sp>
        <p:nvSpPr>
          <p:cNvPr name="Freeform 25" id="25"/>
          <p:cNvSpPr/>
          <p:nvPr/>
        </p:nvSpPr>
        <p:spPr>
          <a:xfrm flipH="false" flipV="false" rot="0">
            <a:off x="4505581" y="3685992"/>
            <a:ext cx="1583878" cy="1108714"/>
          </a:xfrm>
          <a:custGeom>
            <a:avLst/>
            <a:gdLst/>
            <a:ahLst/>
            <a:cxnLst/>
            <a:rect r="r" b="b" t="t" l="l"/>
            <a:pathLst>
              <a:path h="1108714" w="1583878">
                <a:moveTo>
                  <a:pt x="0" y="0"/>
                </a:moveTo>
                <a:lnTo>
                  <a:pt x="1583878" y="0"/>
                </a:lnTo>
                <a:lnTo>
                  <a:pt x="1583878" y="1108714"/>
                </a:lnTo>
                <a:lnTo>
                  <a:pt x="0" y="11087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6" id="26"/>
          <p:cNvSpPr/>
          <p:nvPr/>
        </p:nvSpPr>
        <p:spPr>
          <a:xfrm flipH="false" flipV="false" rot="0">
            <a:off x="12198541" y="3660336"/>
            <a:ext cx="1583878" cy="1108714"/>
          </a:xfrm>
          <a:custGeom>
            <a:avLst/>
            <a:gdLst/>
            <a:ahLst/>
            <a:cxnLst/>
            <a:rect r="r" b="b" t="t" l="l"/>
            <a:pathLst>
              <a:path h="1108714" w="1583878">
                <a:moveTo>
                  <a:pt x="0" y="0"/>
                </a:moveTo>
                <a:lnTo>
                  <a:pt x="1583878" y="0"/>
                </a:lnTo>
                <a:lnTo>
                  <a:pt x="1583878" y="1108715"/>
                </a:lnTo>
                <a:lnTo>
                  <a:pt x="0" y="11087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10157853" y="3283376"/>
            <a:ext cx="1098101" cy="888089"/>
          </a:xfrm>
          <a:custGeom>
            <a:avLst/>
            <a:gdLst/>
            <a:ahLst/>
            <a:cxnLst/>
            <a:rect r="r" b="b" t="t" l="l"/>
            <a:pathLst>
              <a:path h="888089" w="1098101">
                <a:moveTo>
                  <a:pt x="0" y="0"/>
                </a:moveTo>
                <a:lnTo>
                  <a:pt x="1098101" y="0"/>
                </a:lnTo>
                <a:lnTo>
                  <a:pt x="1098101" y="888089"/>
                </a:lnTo>
                <a:lnTo>
                  <a:pt x="0" y="888089"/>
                </a:lnTo>
                <a:lnTo>
                  <a:pt x="0" y="0"/>
                </a:lnTo>
                <a:close/>
              </a:path>
            </a:pathLst>
          </a:custGeom>
          <a:blipFill>
            <a:blip r:embed="rId5"/>
            <a:stretch>
              <a:fillRect l="0" t="0" r="0" b="0"/>
            </a:stretch>
          </a:blipFill>
        </p:spPr>
      </p:sp>
      <p:sp>
        <p:nvSpPr>
          <p:cNvPr name="Freeform 28" id="28"/>
          <p:cNvSpPr/>
          <p:nvPr/>
        </p:nvSpPr>
        <p:spPr>
          <a:xfrm flipH="false" flipV="false" rot="0">
            <a:off x="4669336" y="4894912"/>
            <a:ext cx="866685" cy="1009909"/>
          </a:xfrm>
          <a:custGeom>
            <a:avLst/>
            <a:gdLst/>
            <a:ahLst/>
            <a:cxnLst/>
            <a:rect r="r" b="b" t="t" l="l"/>
            <a:pathLst>
              <a:path h="1009909" w="866685">
                <a:moveTo>
                  <a:pt x="0" y="0"/>
                </a:moveTo>
                <a:lnTo>
                  <a:pt x="866685" y="0"/>
                </a:lnTo>
                <a:lnTo>
                  <a:pt x="866685" y="1009908"/>
                </a:lnTo>
                <a:lnTo>
                  <a:pt x="0" y="10099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15496367" y="5043986"/>
            <a:ext cx="921878" cy="921878"/>
          </a:xfrm>
          <a:custGeom>
            <a:avLst/>
            <a:gdLst/>
            <a:ahLst/>
            <a:cxnLst/>
            <a:rect r="r" b="b" t="t" l="l"/>
            <a:pathLst>
              <a:path h="921878" w="921878">
                <a:moveTo>
                  <a:pt x="0" y="0"/>
                </a:moveTo>
                <a:lnTo>
                  <a:pt x="921878" y="0"/>
                </a:lnTo>
                <a:lnTo>
                  <a:pt x="921878" y="921878"/>
                </a:lnTo>
                <a:lnTo>
                  <a:pt x="0" y="921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0" id="30"/>
          <p:cNvSpPr txBox="true"/>
          <p:nvPr/>
        </p:nvSpPr>
        <p:spPr>
          <a:xfrm rot="0">
            <a:off x="1028700" y="983544"/>
            <a:ext cx="11691629" cy="855853"/>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Inter Heavy"/>
                <a:ea typeface="Inter Heavy"/>
                <a:cs typeface="Inter Heavy"/>
                <a:sym typeface="Inter Heavy"/>
              </a:rPr>
              <a:t>3. N</a:t>
            </a:r>
            <a:r>
              <a:rPr lang="en-US" b="true" sz="5299" strike="noStrike" u="none">
                <a:solidFill>
                  <a:srgbClr val="0E2F5F"/>
                </a:solidFill>
                <a:latin typeface="Inter Heavy"/>
                <a:ea typeface="Inter Heavy"/>
                <a:cs typeface="Inter Heavy"/>
                <a:sym typeface="Inter Heavy"/>
              </a:rPr>
              <a:t>ền tảng Serverless Nổi bật</a:t>
            </a:r>
          </a:p>
        </p:txBody>
      </p:sp>
      <p:sp>
        <p:nvSpPr>
          <p:cNvPr name="TextBox 31" id="31"/>
          <p:cNvSpPr txBox="true"/>
          <p:nvPr/>
        </p:nvSpPr>
        <p:spPr>
          <a:xfrm rot="0">
            <a:off x="7853931" y="3508998"/>
            <a:ext cx="2580138" cy="455293"/>
          </a:xfrm>
          <a:prstGeom prst="rect">
            <a:avLst/>
          </a:prstGeom>
        </p:spPr>
        <p:txBody>
          <a:bodyPr anchor="t" rtlCol="false" tIns="0" lIns="0" bIns="0" rIns="0">
            <a:spAutoFit/>
          </a:bodyPr>
          <a:lstStyle/>
          <a:p>
            <a:pPr algn="ctr">
              <a:lnSpc>
                <a:spcPts val="3780"/>
              </a:lnSpc>
            </a:pPr>
            <a:r>
              <a:rPr lang="en-US" sz="2700" b="true">
                <a:solidFill>
                  <a:srgbClr val="FFFFFF"/>
                </a:solidFill>
                <a:latin typeface="Aileron Heavy"/>
                <a:ea typeface="Aileron Heavy"/>
                <a:cs typeface="Aileron Heavy"/>
                <a:sym typeface="Aileron Heavy"/>
              </a:rPr>
              <a:t>Ứng dụng</a:t>
            </a:r>
          </a:p>
        </p:txBody>
      </p:sp>
      <p:sp>
        <p:nvSpPr>
          <p:cNvPr name="TextBox 32" id="32"/>
          <p:cNvSpPr txBox="true"/>
          <p:nvPr/>
        </p:nvSpPr>
        <p:spPr>
          <a:xfrm rot="0">
            <a:off x="12289020" y="5286503"/>
            <a:ext cx="4880376" cy="455293"/>
          </a:xfrm>
          <a:prstGeom prst="rect">
            <a:avLst/>
          </a:prstGeom>
        </p:spPr>
        <p:txBody>
          <a:bodyPr anchor="t" rtlCol="false" tIns="0" lIns="0" bIns="0" rIns="0">
            <a:spAutoFit/>
          </a:bodyPr>
          <a:lstStyle/>
          <a:p>
            <a:pPr algn="ctr">
              <a:lnSpc>
                <a:spcPts val="3780"/>
              </a:lnSpc>
            </a:pPr>
            <a:r>
              <a:rPr lang="en-US" sz="2700" b="true">
                <a:solidFill>
                  <a:srgbClr val="FFFFFF"/>
                </a:solidFill>
                <a:latin typeface="Aileron Heavy"/>
                <a:ea typeface="Aileron Heavy"/>
                <a:cs typeface="Aileron Heavy"/>
                <a:sym typeface="Aileron Heavy"/>
              </a:rPr>
              <a:t>Giá cả</a:t>
            </a:r>
          </a:p>
        </p:txBody>
      </p:sp>
      <p:sp>
        <p:nvSpPr>
          <p:cNvPr name="TextBox 33" id="33"/>
          <p:cNvSpPr txBox="true"/>
          <p:nvPr/>
        </p:nvSpPr>
        <p:spPr>
          <a:xfrm rot="0">
            <a:off x="1218609" y="6081274"/>
            <a:ext cx="4680923" cy="2462530"/>
          </a:xfrm>
          <a:prstGeom prst="rect">
            <a:avLst/>
          </a:prstGeom>
        </p:spPr>
        <p:txBody>
          <a:bodyPr anchor="t" rtlCol="false" tIns="0" lIns="0" bIns="0" rIns="0">
            <a:spAutoFit/>
          </a:bodyPr>
          <a:lstStyle/>
          <a:p>
            <a:pPr algn="just">
              <a:lnSpc>
                <a:spcPts val="3919"/>
              </a:lnSpc>
            </a:pPr>
            <a:r>
              <a:rPr lang="en-US" sz="2799" b="true">
                <a:solidFill>
                  <a:srgbClr val="E1EDFC"/>
                </a:solidFill>
                <a:latin typeface="Aileron Bold"/>
                <a:ea typeface="Aileron Bold"/>
                <a:cs typeface="Aileron Bold"/>
                <a:sym typeface="Aileron Bold"/>
              </a:rPr>
              <a:t>Chạy mã dựa trên sự kiện, tích hợp Azure, hỗ trợ đa ngôn ngữ, thanh toán theo thực thi, tăng hiệu quả phát triển.</a:t>
            </a:r>
          </a:p>
        </p:txBody>
      </p:sp>
      <p:sp>
        <p:nvSpPr>
          <p:cNvPr name="TextBox 34" id="34"/>
          <p:cNvSpPr txBox="true"/>
          <p:nvPr/>
        </p:nvSpPr>
        <p:spPr>
          <a:xfrm rot="0">
            <a:off x="6803538" y="4365845"/>
            <a:ext cx="4680923" cy="1471930"/>
          </a:xfrm>
          <a:prstGeom prst="rect">
            <a:avLst/>
          </a:prstGeom>
        </p:spPr>
        <p:txBody>
          <a:bodyPr anchor="t" rtlCol="false" tIns="0" lIns="0" bIns="0" rIns="0">
            <a:spAutoFit/>
          </a:bodyPr>
          <a:lstStyle/>
          <a:p>
            <a:pPr algn="just">
              <a:lnSpc>
                <a:spcPts val="3919"/>
              </a:lnSpc>
            </a:pPr>
            <a:r>
              <a:rPr lang="en-US" sz="2799" b="true">
                <a:solidFill>
                  <a:srgbClr val="E1EDFC"/>
                </a:solidFill>
                <a:latin typeface="Aileron Bold"/>
                <a:ea typeface="Aileron Bold"/>
                <a:cs typeface="Aileron Bold"/>
                <a:sym typeface="Aileron Bold"/>
              </a:rPr>
              <a:t>Xử lý sự kiện, tự động hóa, xây dựng API, như chuyển đổi dữ liệu hay tích hợp IoT</a:t>
            </a:r>
          </a:p>
        </p:txBody>
      </p:sp>
      <p:sp>
        <p:nvSpPr>
          <p:cNvPr name="TextBox 35" id="35"/>
          <p:cNvSpPr txBox="true"/>
          <p:nvPr/>
        </p:nvSpPr>
        <p:spPr>
          <a:xfrm rot="0">
            <a:off x="12385187" y="6099869"/>
            <a:ext cx="4680923" cy="1967230"/>
          </a:xfrm>
          <a:prstGeom prst="rect">
            <a:avLst/>
          </a:prstGeom>
        </p:spPr>
        <p:txBody>
          <a:bodyPr anchor="t" rtlCol="false" tIns="0" lIns="0" bIns="0" rIns="0">
            <a:spAutoFit/>
          </a:bodyPr>
          <a:lstStyle/>
          <a:p>
            <a:pPr algn="just">
              <a:lnSpc>
                <a:spcPts val="3919"/>
              </a:lnSpc>
            </a:pPr>
            <a:r>
              <a:rPr lang="en-US" sz="2799" b="true">
                <a:solidFill>
                  <a:srgbClr val="E1EDFC"/>
                </a:solidFill>
                <a:latin typeface="Aileron Bold"/>
                <a:ea typeface="Aileron Bold"/>
                <a:cs typeface="Aileron Bold"/>
                <a:sym typeface="Aileron Bold"/>
              </a:rPr>
              <a:t>Kết nối mượt mà với Azure Blob Storage, Event Hubs, Logic Apps, hỗ trợ xử lý dữ liệu thời gian thực.</a:t>
            </a:r>
          </a:p>
        </p:txBody>
      </p:sp>
      <p:sp>
        <p:nvSpPr>
          <p:cNvPr name="TextBox 36" id="36"/>
          <p:cNvSpPr txBox="true"/>
          <p:nvPr/>
        </p:nvSpPr>
        <p:spPr>
          <a:xfrm rot="0">
            <a:off x="1393259" y="5286503"/>
            <a:ext cx="4331066" cy="455293"/>
          </a:xfrm>
          <a:prstGeom prst="rect">
            <a:avLst/>
          </a:prstGeom>
        </p:spPr>
        <p:txBody>
          <a:bodyPr anchor="t" rtlCol="false" tIns="0" lIns="0" bIns="0" rIns="0">
            <a:spAutoFit/>
          </a:bodyPr>
          <a:lstStyle/>
          <a:p>
            <a:pPr algn="ctr">
              <a:lnSpc>
                <a:spcPts val="3780"/>
              </a:lnSpc>
            </a:pPr>
            <a:r>
              <a:rPr lang="en-US" sz="2700" b="true">
                <a:solidFill>
                  <a:srgbClr val="FFFFFF"/>
                </a:solidFill>
                <a:latin typeface="Aileron Heavy"/>
                <a:ea typeface="Aileron Heavy"/>
                <a:cs typeface="Aileron Heavy"/>
                <a:sym typeface="Aileron Heavy"/>
              </a:rPr>
              <a:t>Tổng quan</a:t>
            </a:r>
          </a:p>
        </p:txBody>
      </p:sp>
      <p:sp>
        <p:nvSpPr>
          <p:cNvPr name="TextBox 37" id="37"/>
          <p:cNvSpPr txBox="true"/>
          <p:nvPr/>
        </p:nvSpPr>
        <p:spPr>
          <a:xfrm rot="0">
            <a:off x="1189742" y="2258499"/>
            <a:ext cx="3049969" cy="523874"/>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Aileron Bold"/>
                <a:ea typeface="Aileron Bold"/>
                <a:cs typeface="Aileron Bold"/>
                <a:sym typeface="Aileron Bold"/>
              </a:rPr>
              <a:t>Azure Functions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5083738" y="4900126"/>
            <a:ext cx="9299815" cy="0"/>
          </a:xfrm>
          <a:prstGeom prst="line">
            <a:avLst/>
          </a:prstGeom>
          <a:ln cap="flat" w="38100">
            <a:solidFill>
              <a:srgbClr val="5188CC"/>
            </a:solidFill>
            <a:prstDash val="solid"/>
            <a:headEnd type="none" len="sm" w="sm"/>
            <a:tailEnd type="none" len="sm" w="sm"/>
          </a:ln>
        </p:spPr>
      </p:sp>
      <p:grpSp>
        <p:nvGrpSpPr>
          <p:cNvPr name="Group 3" id="3"/>
          <p:cNvGrpSpPr/>
          <p:nvPr/>
        </p:nvGrpSpPr>
        <p:grpSpPr>
          <a:xfrm rot="0">
            <a:off x="4044420" y="4378450"/>
            <a:ext cx="1043351" cy="104335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8692311" y="4378450"/>
            <a:ext cx="1043351" cy="10433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3340202" y="4378450"/>
            <a:ext cx="1043351" cy="10433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394817" y="2782372"/>
            <a:ext cx="3353620" cy="5894830"/>
            <a:chOff x="0" y="0"/>
            <a:chExt cx="883258" cy="1552548"/>
          </a:xfrm>
        </p:grpSpPr>
        <p:sp>
          <p:nvSpPr>
            <p:cNvPr name="Freeform 13" id="13"/>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14" id="14"/>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5" id="15"/>
          <p:cNvSpPr/>
          <p:nvPr/>
        </p:nvSpPr>
        <p:spPr>
          <a:xfrm flipH="false" flipV="false" rot="5400000">
            <a:off x="4371201" y="470523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4044420" y="5624124"/>
            <a:ext cx="3919098" cy="3453129"/>
          </a:xfrm>
          <a:prstGeom prst="rect">
            <a:avLst/>
          </a:prstGeom>
        </p:spPr>
        <p:txBody>
          <a:bodyPr anchor="t" rtlCol="false" tIns="0" lIns="0" bIns="0" rIns="0">
            <a:spAutoFit/>
          </a:bodyPr>
          <a:lstStyle/>
          <a:p>
            <a:pPr algn="just">
              <a:lnSpc>
                <a:spcPts val="3920"/>
              </a:lnSpc>
            </a:pPr>
            <a:r>
              <a:rPr lang="en-US" sz="2800" b="true">
                <a:solidFill>
                  <a:srgbClr val="0E2F5F"/>
                </a:solidFill>
                <a:latin typeface="Aileron Ultra-Bold"/>
                <a:ea typeface="Aileron Ultra-Bold"/>
                <a:cs typeface="Aileron Ultra-Bold"/>
                <a:sym typeface="Aileron Ultra-Bold"/>
              </a:rPr>
              <a:t>Giới thiệu: </a:t>
            </a:r>
            <a:r>
              <a:rPr lang="en-US" sz="2800">
                <a:solidFill>
                  <a:srgbClr val="0E2F5F"/>
                </a:solidFill>
                <a:latin typeface="Aileron"/>
                <a:ea typeface="Aileron"/>
                <a:cs typeface="Aileron"/>
                <a:sym typeface="Aileron"/>
              </a:rPr>
              <a:t>Công cụ mã nguồn mở, đơn giản hóa triển khai serverless trên AWS, Azure, Google Cloud, giúp tập trung vào mã và tích hợp dịch vụ.</a:t>
            </a:r>
          </a:p>
        </p:txBody>
      </p:sp>
      <p:sp>
        <p:nvSpPr>
          <p:cNvPr name="TextBox 17" id="17"/>
          <p:cNvSpPr txBox="true"/>
          <p:nvPr/>
        </p:nvSpPr>
        <p:spPr>
          <a:xfrm rot="0">
            <a:off x="8692311" y="5624124"/>
            <a:ext cx="3919098" cy="2462529"/>
          </a:xfrm>
          <a:prstGeom prst="rect">
            <a:avLst/>
          </a:prstGeom>
        </p:spPr>
        <p:txBody>
          <a:bodyPr anchor="t" rtlCol="false" tIns="0" lIns="0" bIns="0" rIns="0">
            <a:spAutoFit/>
          </a:bodyPr>
          <a:lstStyle/>
          <a:p>
            <a:pPr algn="just">
              <a:lnSpc>
                <a:spcPts val="3920"/>
              </a:lnSpc>
            </a:pPr>
            <a:r>
              <a:rPr lang="en-US" sz="2800" b="true">
                <a:solidFill>
                  <a:srgbClr val="0E2F5F"/>
                </a:solidFill>
                <a:latin typeface="Aileron Ultra-Bold"/>
                <a:ea typeface="Aileron Ultra-Bold"/>
                <a:cs typeface="Aileron Ultra-Bold"/>
                <a:sym typeface="Aileron Ultra-Bold"/>
              </a:rPr>
              <a:t>Đặc điểm: </a:t>
            </a:r>
            <a:r>
              <a:rPr lang="en-US" sz="2800">
                <a:solidFill>
                  <a:srgbClr val="0E2F5F"/>
                </a:solidFill>
                <a:latin typeface="Aileron"/>
                <a:ea typeface="Aileron"/>
                <a:cs typeface="Aileron"/>
                <a:sym typeface="Aileron"/>
              </a:rPr>
              <a:t>Tự động mở rộng, tiết kiệm chi phí, triển khai dễ dàng, giảm vận hành, tăng tốc phát triển ứng dụng.</a:t>
            </a:r>
          </a:p>
        </p:txBody>
      </p:sp>
      <p:sp>
        <p:nvSpPr>
          <p:cNvPr name="TextBox 18" id="18"/>
          <p:cNvSpPr txBox="true"/>
          <p:nvPr/>
        </p:nvSpPr>
        <p:spPr>
          <a:xfrm rot="0">
            <a:off x="13340202" y="5624124"/>
            <a:ext cx="3919098" cy="2957829"/>
          </a:xfrm>
          <a:prstGeom prst="rect">
            <a:avLst/>
          </a:prstGeom>
        </p:spPr>
        <p:txBody>
          <a:bodyPr anchor="t" rtlCol="false" tIns="0" lIns="0" bIns="0" rIns="0">
            <a:spAutoFit/>
          </a:bodyPr>
          <a:lstStyle/>
          <a:p>
            <a:pPr algn="just">
              <a:lnSpc>
                <a:spcPts val="3920"/>
              </a:lnSpc>
            </a:pPr>
            <a:r>
              <a:rPr lang="en-US" sz="2800" b="true">
                <a:solidFill>
                  <a:srgbClr val="0E2F5F"/>
                </a:solidFill>
                <a:latin typeface="Aileron Ultra-Bold"/>
                <a:ea typeface="Aileron Ultra-Bold"/>
                <a:cs typeface="Aileron Ultra-Bold"/>
                <a:sym typeface="Aileron Ultra-Bold"/>
              </a:rPr>
              <a:t>Bắt đầu: </a:t>
            </a:r>
            <a:r>
              <a:rPr lang="en-US" sz="2800">
                <a:solidFill>
                  <a:srgbClr val="0E2F5F"/>
                </a:solidFill>
                <a:latin typeface="Aileron"/>
                <a:ea typeface="Aileron"/>
                <a:cs typeface="Aileron"/>
                <a:sym typeface="Aileron"/>
              </a:rPr>
              <a:t>Làm quen với Serverless Framework, thiết lập môi trường, tạo dịch vụ đầu tiên, nắm các khái niệm cơ bản như hàm và sự kiện.</a:t>
            </a:r>
          </a:p>
        </p:txBody>
      </p:sp>
      <p:sp>
        <p:nvSpPr>
          <p:cNvPr name="Freeform 19" id="19"/>
          <p:cNvSpPr/>
          <p:nvPr/>
        </p:nvSpPr>
        <p:spPr>
          <a:xfrm flipH="false" flipV="false" rot="5400000">
            <a:off x="9019092" y="470523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5400000">
            <a:off x="13666983" y="4705232"/>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4044420" y="-1848214"/>
            <a:ext cx="3691868" cy="3691868"/>
          </a:xfrm>
          <a:custGeom>
            <a:avLst/>
            <a:gdLst/>
            <a:ahLst/>
            <a:cxnLst/>
            <a:rect r="r" b="b" t="t" l="l"/>
            <a:pathLst>
              <a:path h="3691868" w="3691868">
                <a:moveTo>
                  <a:pt x="0" y="0"/>
                </a:moveTo>
                <a:lnTo>
                  <a:pt x="3691867" y="0"/>
                </a:lnTo>
                <a:lnTo>
                  <a:pt x="3691867"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3396943" y="1028700"/>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12759740" y="2953850"/>
            <a:ext cx="4499560" cy="523874"/>
          </a:xfrm>
          <a:prstGeom prst="rect">
            <a:avLst/>
          </a:prstGeom>
        </p:spPr>
        <p:txBody>
          <a:bodyPr anchor="t" rtlCol="false" tIns="0" lIns="0" bIns="0" rIns="0">
            <a:spAutoFit/>
          </a:bodyPr>
          <a:lstStyle/>
          <a:p>
            <a:pPr algn="l">
              <a:lnSpc>
                <a:spcPts val="4200"/>
              </a:lnSpc>
              <a:spcBef>
                <a:spcPct val="0"/>
              </a:spcBef>
            </a:pPr>
            <a:r>
              <a:rPr lang="en-US" b="true" sz="3000">
                <a:solidFill>
                  <a:srgbClr val="000000"/>
                </a:solidFill>
                <a:latin typeface="Aileron Bold"/>
                <a:ea typeface="Aileron Bold"/>
                <a:cs typeface="Aileron Bold"/>
                <a:sym typeface="Aileron Bold"/>
              </a:rPr>
              <a:t>Serve</a:t>
            </a:r>
            <a:r>
              <a:rPr lang="en-US" b="true" sz="3000">
                <a:solidFill>
                  <a:srgbClr val="000000"/>
                </a:solidFill>
                <a:latin typeface="Aileron Bold"/>
                <a:ea typeface="Aileron Bold"/>
                <a:cs typeface="Aileron Bold"/>
                <a:sym typeface="Aileron Bold"/>
              </a:rPr>
              <a:t>rless Framework</a:t>
            </a:r>
          </a:p>
        </p:txBody>
      </p:sp>
      <p:sp>
        <p:nvSpPr>
          <p:cNvPr name="TextBox 24" id="24"/>
          <p:cNvSpPr txBox="true"/>
          <p:nvPr/>
        </p:nvSpPr>
        <p:spPr>
          <a:xfrm rot="0">
            <a:off x="8260179" y="981075"/>
            <a:ext cx="8999121" cy="1677797"/>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Inter Heavy"/>
                <a:ea typeface="Inter Heavy"/>
                <a:cs typeface="Inter Heavy"/>
                <a:sym typeface="Inter Heavy"/>
              </a:rPr>
              <a:t>4.Thự</a:t>
            </a:r>
            <a:r>
              <a:rPr lang="en-US" b="true" sz="5199" strike="noStrike" u="none">
                <a:solidFill>
                  <a:srgbClr val="0E2F5F"/>
                </a:solidFill>
                <a:latin typeface="Inter Heavy"/>
                <a:ea typeface="Inter Heavy"/>
                <a:cs typeface="Inter Heavy"/>
                <a:sym typeface="Inter Heavy"/>
              </a:rPr>
              <a:t>c hành phát triển Serverless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DAGmdsXgZAM</dc:identifier>
  <dcterms:modified xsi:type="dcterms:W3CDTF">2011-08-01T06:04:30Z</dcterms:modified>
  <cp:revision>1</cp:revision>
  <dc:title>Blue And Yellow Modern Training And Development Presentation</dc:title>
</cp:coreProperties>
</file>